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361" r:id="rId2"/>
    <p:sldId id="362" r:id="rId3"/>
    <p:sldId id="389" r:id="rId4"/>
    <p:sldId id="390" r:id="rId5"/>
    <p:sldId id="391" r:id="rId6"/>
    <p:sldId id="392" r:id="rId7"/>
    <p:sldId id="393" r:id="rId8"/>
    <p:sldId id="394" r:id="rId9"/>
    <p:sldId id="395" r:id="rId10"/>
    <p:sldId id="28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25" userDrawn="1">
          <p15:clr>
            <a:srgbClr val="A4A3A4"/>
          </p15:clr>
        </p15:guide>
        <p15:guide id="2" pos="1209" userDrawn="1">
          <p15:clr>
            <a:srgbClr val="A4A3A4"/>
          </p15:clr>
        </p15:guide>
        <p15:guide id="3" pos="2955" userDrawn="1">
          <p15:clr>
            <a:srgbClr val="A4A3A4"/>
          </p15:clr>
        </p15:guide>
        <p15:guide id="4" pos="2071" userDrawn="1">
          <p15:clr>
            <a:srgbClr val="A4A3A4"/>
          </p15:clr>
        </p15:guide>
        <p15:guide id="5" pos="3852" userDrawn="1">
          <p15:clr>
            <a:srgbClr val="A4A3A4"/>
          </p15:clr>
        </p15:guide>
        <p15:guide id="6" pos="4702" userDrawn="1">
          <p15:clr>
            <a:srgbClr val="A4A3A4"/>
          </p15:clr>
        </p15:guide>
        <p15:guide id="7" pos="5586" userDrawn="1">
          <p15:clr>
            <a:srgbClr val="A4A3A4"/>
          </p15:clr>
        </p15:guide>
        <p15:guide id="8" pos="7334" userDrawn="1">
          <p15:clr>
            <a:srgbClr val="A4A3A4"/>
          </p15:clr>
        </p15:guide>
        <p15:guide id="9" orient="horz" pos="3943" userDrawn="1">
          <p15:clr>
            <a:srgbClr val="A4A3A4"/>
          </p15:clr>
        </p15:guide>
        <p15:guide id="10" pos="6471" userDrawn="1">
          <p15:clr>
            <a:srgbClr val="A4A3A4"/>
          </p15:clr>
        </p15:guide>
        <p15:guide id="11" orient="horz" pos="9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утьков Юрий Юрьевич" initials="КЮЮ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2D69"/>
    <a:srgbClr val="E61F3D"/>
    <a:srgbClr val="47A0A0"/>
    <a:srgbClr val="234A9B"/>
    <a:srgbClr val="7DA0D3"/>
    <a:srgbClr val="7DEBD3"/>
    <a:srgbClr val="96628C"/>
    <a:srgbClr val="029C63"/>
    <a:srgbClr val="FBBA00"/>
    <a:srgbClr val="EB68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83"/>
    <p:restoredTop sz="94014"/>
  </p:normalViewPr>
  <p:slideViewPr>
    <p:cSldViewPr snapToGrid="0" snapToObjects="1" showGuides="1">
      <p:cViewPr varScale="1">
        <p:scale>
          <a:sx n="107" d="100"/>
          <a:sy n="107" d="100"/>
        </p:scale>
        <p:origin x="972" y="108"/>
      </p:cViewPr>
      <p:guideLst>
        <p:guide pos="325"/>
        <p:guide pos="1209"/>
        <p:guide pos="2955"/>
        <p:guide pos="2071"/>
        <p:guide pos="3852"/>
        <p:guide pos="4702"/>
        <p:guide pos="5586"/>
        <p:guide pos="7334"/>
        <p:guide orient="horz" pos="3943"/>
        <p:guide pos="6471"/>
        <p:guide orient="horz" pos="9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34" d="100"/>
          <a:sy n="134" d="100"/>
        </p:scale>
        <p:origin x="3648" y="184"/>
      </p:cViewPr>
      <p:guideLst>
        <p:guide orient="horz" pos="2880"/>
        <p:guide pos="216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61BF4-8B2C-784B-9959-B59A059012C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48903-8EB5-294E-A216-6B54B03687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48903-8EB5-294E-A216-6B54B0368783}" type="slidenum">
              <a:rPr lang="en-RU" smtClean="0"/>
              <a:t>9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569426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ложк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8" descr="A blue circle with white text&#10;&#10;Description automatically generated with low confidence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3859" y="962173"/>
            <a:ext cx="886499" cy="886499"/>
          </a:xfrm>
          <a:prstGeom prst="rect">
            <a:avLst/>
          </a:prstGeom>
        </p:spPr>
      </p:pic>
      <p:cxnSp>
        <p:nvCxnSpPr>
          <p:cNvPr id="11" name="Straight Connector 48"/>
          <p:cNvCxnSpPr/>
          <p:nvPr userDrawn="1"/>
        </p:nvCxnSpPr>
        <p:spPr>
          <a:xfrm>
            <a:off x="6090212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51"/>
          <p:cNvCxnSpPr/>
          <p:nvPr userDrawn="1"/>
        </p:nvCxnSpPr>
        <p:spPr>
          <a:xfrm>
            <a:off x="11179047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1027967" y="2404670"/>
            <a:ext cx="7634059" cy="1978323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4300" b="0" i="0" baseline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презентации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может быть набрано в две 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или три строки (43 </a:t>
            </a:r>
            <a:r>
              <a:rPr lang="en-GB" sz="4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4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4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10" hasCustomPrompt="1"/>
          </p:nvPr>
        </p:nvSpPr>
        <p:spPr>
          <a:xfrm>
            <a:off x="2074947" y="1187841"/>
            <a:ext cx="3848717" cy="435163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 i="0">
                <a:latin typeface="HSE Sans" panose="02000000000000000000" pitchFamily="2" charset="0"/>
              </a:defRPr>
            </a:lvl1pPr>
            <a:lvl2pPr marL="457200" indent="0" algn="l">
              <a:buNone/>
              <a:defRPr sz="1600" b="0" i="0">
                <a:latin typeface="HSE Sans" panose="02000000000000000000" pitchFamily="2" charset="0"/>
              </a:defRPr>
            </a:lvl2pPr>
            <a:lvl3pPr marL="914400" indent="0" algn="l">
              <a:buNone/>
              <a:defRPr sz="1600" b="0" i="0">
                <a:latin typeface="HSE Sans" panose="02000000000000000000" pitchFamily="2" charset="0"/>
              </a:defRPr>
            </a:lvl3pPr>
            <a:lvl4pPr marL="1371600" indent="0" algn="l">
              <a:buNone/>
              <a:defRPr sz="1600" b="0" i="0">
                <a:latin typeface="HSE Sans" panose="02000000000000000000" pitchFamily="2" charset="0"/>
              </a:defRPr>
            </a:lvl4pPr>
            <a:lvl5pPr marL="1828800" indent="0" algn="l">
              <a:buNone/>
              <a:defRPr sz="1600" b="0" i="0">
                <a:latin typeface="HSE Sans" panose="02000000000000000000" pitchFamily="2" charset="0"/>
              </a:defRPr>
            </a:lvl5pPr>
          </a:lstStyle>
          <a:p>
            <a:r>
              <a:rPr lang="ru-RU" dirty="0">
                <a:latin typeface="HSE Sans" panose="02000000000000000000" pitchFamily="2" charset="0"/>
              </a:rPr>
              <a:t>Название факультета</a:t>
            </a:r>
            <a:br>
              <a:rPr lang="ru-RU" dirty="0">
                <a:latin typeface="HSE Sans" panose="02000000000000000000" pitchFamily="2" charset="0"/>
              </a:rPr>
            </a:br>
            <a:r>
              <a:rPr lang="ru-RU" dirty="0">
                <a:latin typeface="HSE Sans" panose="02000000000000000000" pitchFamily="2" charset="0"/>
              </a:rPr>
              <a:t>в две строки</a:t>
            </a:r>
            <a:r>
              <a:rPr lang="en-GB" dirty="0">
                <a:latin typeface="HSE Sans" panose="02000000000000000000" pitchFamily="2" charset="0"/>
              </a:rPr>
              <a:t> (16 </a:t>
            </a:r>
            <a:r>
              <a:rPr lang="en-GB" dirty="0" err="1">
                <a:latin typeface="HSE Sans" panose="02000000000000000000" pitchFamily="2" charset="0"/>
              </a:rPr>
              <a:t>pt</a:t>
            </a:r>
            <a:r>
              <a:rPr lang="en-GB" dirty="0">
                <a:latin typeface="HSE Sans" panose="02000000000000000000" pitchFamily="2" charset="0"/>
              </a:rPr>
              <a:t>)</a:t>
            </a:r>
            <a:endParaRPr lang="ru-RU" dirty="0">
              <a:latin typeface="HSE Sans" panose="02000000000000000000" pitchFamily="2" charset="0"/>
            </a:endParaRP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1" hasCustomPrompt="1"/>
          </p:nvPr>
        </p:nvSpPr>
        <p:spPr>
          <a:xfrm>
            <a:off x="6259420" y="1173829"/>
            <a:ext cx="2278063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ru-RU" sz="12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7" name="Текст 26"/>
          <p:cNvSpPr>
            <a:spLocks noGrp="1"/>
          </p:cNvSpPr>
          <p:nvPr>
            <p:ph type="body" idx="12" hasCustomPrompt="1"/>
          </p:nvPr>
        </p:nvSpPr>
        <p:spPr>
          <a:xfrm>
            <a:off x="8786720" y="1173829"/>
            <a:ext cx="2217738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ru-RU" sz="1200" dirty="0">
                <a:latin typeface="HSE Sans" panose="02000000000000000000" pitchFamily="2" charset="0"/>
              </a:rPr>
              <a:t>Москва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2022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9" name="Текст 28"/>
          <p:cNvSpPr>
            <a:spLocks noGrp="1"/>
          </p:cNvSpPr>
          <p:nvPr>
            <p:ph type="body" sz="quarter" idx="13" hasCustomPrompt="1"/>
          </p:nvPr>
        </p:nvSpPr>
        <p:spPr>
          <a:xfrm>
            <a:off x="1027967" y="4824914"/>
            <a:ext cx="7625267" cy="652860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ru-RU" sz="1600" dirty="0">
                <a:latin typeface="HSE Sans" panose="02000000000000000000" pitchFamily="2" charset="0"/>
              </a:rPr>
              <a:t>Если нужно больше места, то используйте подзаголовок</a:t>
            </a:r>
            <a:r>
              <a:rPr lang="en-GB" sz="1600" dirty="0">
                <a:latin typeface="HSE Sans" panose="02000000000000000000" pitchFamily="2" charset="0"/>
              </a:rPr>
              <a:t> (16 </a:t>
            </a:r>
            <a:r>
              <a:rPr lang="en-GB" sz="1600" dirty="0" err="1">
                <a:latin typeface="HSE Sans" panose="02000000000000000000" pitchFamily="2" charset="0"/>
              </a:rPr>
              <a:t>pt</a:t>
            </a:r>
            <a:r>
              <a:rPr lang="en-GB" sz="1600" dirty="0">
                <a:latin typeface="HSE Sans" panose="02000000000000000000" pitchFamily="2" charset="0"/>
              </a:rPr>
              <a:t>)</a:t>
            </a:r>
            <a:endParaRPr lang="ru-RU" sz="1600" dirty="0">
              <a:latin typeface="HSE Sans" panose="02000000000000000000" pitchFamily="2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ве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/>
          <p:cNvCxnSpPr/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/>
          <p:cNvCxnSpPr/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/>
          <p:cNvCxnSpPr/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/>
          <p:cNvCxnSpPr/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/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/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/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9" name="Заголовок 31"/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Дополнительная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цветовая гамма</a:t>
            </a:r>
          </a:p>
        </p:txBody>
      </p:sp>
      <p:sp>
        <p:nvSpPr>
          <p:cNvPr id="20" name="Текст 35"/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Для оформления графиков, таблиц, диаграмм могут потребоваться дополнительные цвета и вы совершенно правы, задавая вопрос, какие цвета использовать и где их взять. Мы предлагаем использовать палитру цветов Вышки для этих целей.</a:t>
            </a:r>
          </a:p>
        </p:txBody>
      </p:sp>
      <p:sp>
        <p:nvSpPr>
          <p:cNvPr id="21" name="Oval 5"/>
          <p:cNvSpPr/>
          <p:nvPr userDrawn="1"/>
        </p:nvSpPr>
        <p:spPr>
          <a:xfrm>
            <a:off x="5392982" y="1447790"/>
            <a:ext cx="830997" cy="830997"/>
          </a:xfrm>
          <a:prstGeom prst="ellipse">
            <a:avLst/>
          </a:prstGeom>
          <a:solidFill>
            <a:srgbClr val="0E2D69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0"/>
          <p:cNvSpPr/>
          <p:nvPr userDrawn="1"/>
        </p:nvSpPr>
        <p:spPr>
          <a:xfrm>
            <a:off x="6742925" y="1447790"/>
            <a:ext cx="830997" cy="830997"/>
          </a:xfrm>
          <a:prstGeom prst="ellipse">
            <a:avLst/>
          </a:prstGeom>
          <a:solidFill>
            <a:srgbClr val="234A9B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 userDrawn="1"/>
        </p:nvSpPr>
        <p:spPr>
          <a:xfrm>
            <a:off x="8092868" y="1447790"/>
            <a:ext cx="830997" cy="830997"/>
          </a:xfrm>
          <a:prstGeom prst="ellipse">
            <a:avLst/>
          </a:prstGeom>
          <a:solidFill>
            <a:srgbClr val="11A0D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 userDrawn="1"/>
        </p:nvSpPr>
        <p:spPr>
          <a:xfrm>
            <a:off x="9442811" y="1447790"/>
            <a:ext cx="830997" cy="830997"/>
          </a:xfrm>
          <a:prstGeom prst="ellipse">
            <a:avLst/>
          </a:prstGeom>
          <a:solidFill>
            <a:srgbClr val="029C6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6"/>
          <p:cNvSpPr/>
          <p:nvPr userDrawn="1"/>
        </p:nvSpPr>
        <p:spPr>
          <a:xfrm>
            <a:off x="10792754" y="1447790"/>
            <a:ext cx="830997" cy="830997"/>
          </a:xfrm>
          <a:prstGeom prst="ellipse">
            <a:avLst/>
          </a:prstGeom>
          <a:solidFill>
            <a:srgbClr val="EB681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9"/>
          <p:cNvSpPr/>
          <p:nvPr userDrawn="1"/>
        </p:nvSpPr>
        <p:spPr>
          <a:xfrm>
            <a:off x="5392982" y="2708699"/>
            <a:ext cx="830997" cy="830997"/>
          </a:xfrm>
          <a:prstGeom prst="ellipse">
            <a:avLst/>
          </a:prstGeom>
          <a:solidFill>
            <a:srgbClr val="7D4EB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33"/>
          <p:cNvSpPr/>
          <p:nvPr userDrawn="1"/>
        </p:nvSpPr>
        <p:spPr>
          <a:xfrm>
            <a:off x="6742925" y="2708699"/>
            <a:ext cx="830997" cy="830997"/>
          </a:xfrm>
          <a:prstGeom prst="ellipse">
            <a:avLst/>
          </a:prstGeom>
          <a:solidFill>
            <a:srgbClr val="E61F3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34"/>
          <p:cNvSpPr/>
          <p:nvPr userDrawn="1"/>
        </p:nvSpPr>
        <p:spPr>
          <a:xfrm>
            <a:off x="8092868" y="2708699"/>
            <a:ext cx="830997" cy="830997"/>
          </a:xfrm>
          <a:prstGeom prst="ellipse">
            <a:avLst/>
          </a:prstGeom>
          <a:solidFill>
            <a:srgbClr val="FBBA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35"/>
          <p:cNvSpPr/>
          <p:nvPr userDrawn="1"/>
        </p:nvSpPr>
        <p:spPr>
          <a:xfrm>
            <a:off x="9442811" y="2708699"/>
            <a:ext cx="830997" cy="830997"/>
          </a:xfrm>
          <a:prstGeom prst="ellipse">
            <a:avLst/>
          </a:prstGeom>
          <a:solidFill>
            <a:srgbClr val="7DA0D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36"/>
          <p:cNvSpPr/>
          <p:nvPr userDrawn="1"/>
        </p:nvSpPr>
        <p:spPr>
          <a:xfrm>
            <a:off x="10792754" y="2708699"/>
            <a:ext cx="830997" cy="830997"/>
          </a:xfrm>
          <a:prstGeom prst="ellipse">
            <a:avLst/>
          </a:prstGeom>
          <a:solidFill>
            <a:srgbClr val="47A0A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7"/>
          <p:cNvSpPr/>
          <p:nvPr userDrawn="1"/>
        </p:nvSpPr>
        <p:spPr>
          <a:xfrm>
            <a:off x="5392982" y="3969609"/>
            <a:ext cx="830997" cy="830997"/>
          </a:xfrm>
          <a:prstGeom prst="ellipse">
            <a:avLst/>
          </a:prstGeom>
          <a:solidFill>
            <a:srgbClr val="EB8C3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8"/>
          <p:cNvSpPr/>
          <p:nvPr userDrawn="1"/>
        </p:nvSpPr>
        <p:spPr>
          <a:xfrm>
            <a:off x="6742925" y="3969609"/>
            <a:ext cx="830997" cy="830997"/>
          </a:xfrm>
          <a:prstGeom prst="ellipse">
            <a:avLst/>
          </a:prstGeom>
          <a:solidFill>
            <a:srgbClr val="96628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9"/>
          <p:cNvSpPr/>
          <p:nvPr userDrawn="1"/>
        </p:nvSpPr>
        <p:spPr>
          <a:xfrm>
            <a:off x="8092868" y="3969609"/>
            <a:ext cx="830997" cy="830997"/>
          </a:xfrm>
          <a:prstGeom prst="ellipse">
            <a:avLst/>
          </a:prstGeom>
          <a:solidFill>
            <a:srgbClr val="CD5A5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40"/>
          <p:cNvSpPr/>
          <p:nvPr userDrawn="1"/>
        </p:nvSpPr>
        <p:spPr>
          <a:xfrm>
            <a:off x="9442811" y="3969609"/>
            <a:ext cx="830997" cy="830997"/>
          </a:xfrm>
          <a:prstGeom prst="ellipse">
            <a:avLst/>
          </a:prstGeom>
          <a:solidFill>
            <a:srgbClr val="FFD74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41"/>
          <p:cNvSpPr/>
          <p:nvPr userDrawn="1"/>
        </p:nvSpPr>
        <p:spPr>
          <a:xfrm>
            <a:off x="10792754" y="3969609"/>
            <a:ext cx="830997" cy="830997"/>
          </a:xfrm>
          <a:prstGeom prst="ellipse">
            <a:avLst/>
          </a:prstGeom>
          <a:solidFill>
            <a:srgbClr val="CDDDF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42"/>
          <p:cNvSpPr/>
          <p:nvPr userDrawn="1"/>
        </p:nvSpPr>
        <p:spPr>
          <a:xfrm>
            <a:off x="5392982" y="5249769"/>
            <a:ext cx="830997" cy="830997"/>
          </a:xfrm>
          <a:prstGeom prst="ellipse">
            <a:avLst/>
          </a:prstGeom>
          <a:solidFill>
            <a:srgbClr val="D7EBB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43"/>
          <p:cNvSpPr/>
          <p:nvPr userDrawn="1"/>
        </p:nvSpPr>
        <p:spPr>
          <a:xfrm>
            <a:off x="6742925" y="5249769"/>
            <a:ext cx="830997" cy="830997"/>
          </a:xfrm>
          <a:prstGeom prst="ellipse">
            <a:avLst/>
          </a:prstGeom>
          <a:solidFill>
            <a:srgbClr val="FFDC9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44"/>
          <p:cNvSpPr/>
          <p:nvPr userDrawn="1"/>
        </p:nvSpPr>
        <p:spPr>
          <a:xfrm>
            <a:off x="8092868" y="5249769"/>
            <a:ext cx="830997" cy="830997"/>
          </a:xfrm>
          <a:prstGeom prst="ellipse">
            <a:avLst/>
          </a:prstGeom>
          <a:solidFill>
            <a:srgbClr val="D7C3F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45"/>
          <p:cNvSpPr/>
          <p:nvPr userDrawn="1"/>
        </p:nvSpPr>
        <p:spPr>
          <a:xfrm>
            <a:off x="9442811" y="5249769"/>
            <a:ext cx="830997" cy="830997"/>
          </a:xfrm>
          <a:prstGeom prst="ellipse">
            <a:avLst/>
          </a:prstGeom>
          <a:solidFill>
            <a:srgbClr val="F6C3C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46"/>
          <p:cNvSpPr/>
          <p:nvPr userDrawn="1"/>
        </p:nvSpPr>
        <p:spPr>
          <a:xfrm>
            <a:off x="10792754" y="5249769"/>
            <a:ext cx="830997" cy="830997"/>
          </a:xfrm>
          <a:prstGeom prst="ellipse">
            <a:avLst/>
          </a:prstGeom>
          <a:solidFill>
            <a:srgbClr val="FFF07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/>
          <p:cNvCxnSpPr/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/>
          <p:cNvCxnSpPr/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/>
          <p:cNvCxnSpPr/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/>
          <p:cNvCxnSpPr/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/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/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/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5310809" y="2643809"/>
            <a:ext cx="1570383" cy="15703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екст_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0E78CA68-7A0C-CF41-9AC6-A547FB9EC3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45DC512A-A23B-B24D-A1F6-6793976867CF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21F91649-DF0F-5F45-A43B-2CED9ACDD04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3137B760-1A50-1845-B7F2-1EF31C71C72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5ECCF8F-5855-7943-B503-5573887A534D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FB81B23D-CDD8-E64C-9887-3540F7EE1C4B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C2D710AE-3CBE-5940-A7EB-F96132E659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FCC5A33D-0A3C-F140-B745-367744A5F3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5163BE0A-A745-414A-AF21-D968BD69D2D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B3D47CF6-5FC1-2346-8894-A7CC39063DE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CD14B8F3-89C2-9F45-809E-D1EAF85AC56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9892" y="2379663"/>
            <a:ext cx="5383968" cy="3451794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3200" dirty="0">
                <a:solidFill>
                  <a:srgbClr val="102D69"/>
                </a:solidFill>
                <a:latin typeface="HSE Sans" panose="02000000000000000000" pitchFamily="2" charset="0"/>
              </a:rPr>
              <a:t>Небольшую фразу, с важной информацией, можно выделить, набрав ее более крупным кеглем, чем обычный  текст. Делать это часто не рекомендуется.</a:t>
            </a:r>
          </a:p>
          <a:p>
            <a:pPr lvl="0"/>
            <a:endParaRPr lang="ru-RU" dirty="0"/>
          </a:p>
        </p:txBody>
      </p:sp>
      <p:sp>
        <p:nvSpPr>
          <p:cNvPr id="24" name="Текст 39">
            <a:extLst>
              <a:ext uri="{FF2B5EF4-FFF2-40B4-BE49-F238E27FC236}">
                <a16:creationId xmlns:a16="http://schemas.microsoft.com/office/drawing/2014/main" id="{3BE4279A-8109-B244-B721-18F10C696B1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5" name="Заголовок 31">
            <a:extLst>
              <a:ext uri="{FF2B5EF4-FFF2-40B4-BE49-F238E27FC236}">
                <a16:creationId xmlns:a16="http://schemas.microsoft.com/office/drawing/2014/main" id="{B32DC3D4-97A5-3E4F-A29B-422D5E3129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18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Icon&#10;&#10;Description automatically generated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11" name="Straight Connector 19"/>
          <p:cNvCxnSpPr/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21"/>
          <p:cNvCxnSpPr/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25"/>
          <p:cNvCxnSpPr/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9" name="Straight Connector 59"/>
          <p:cNvCxnSpPr/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Рисунок 23"/>
          <p:cNvSpPr>
            <a:spLocks noGrp="1"/>
          </p:cNvSpPr>
          <p:nvPr>
            <p:ph type="pic" sz="quarter" idx="10" hasCustomPrompt="1"/>
          </p:nvPr>
        </p:nvSpPr>
        <p:spPr>
          <a:xfrm>
            <a:off x="6684653" y="1447790"/>
            <a:ext cx="4325167" cy="4325107"/>
          </a:xfrm>
          <a:solidFill>
            <a:srgbClr val="D9D9D9"/>
          </a:solidFill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12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ru-RU" sz="2800" dirty="0">
                <a:solidFill>
                  <a:schemeClr val="tx1"/>
                </a:solidFill>
                <a:latin typeface="HSE Sans" panose="02000000000000000000" pitchFamily="2" charset="0"/>
              </a:rPr>
              <a:t>Чтобы слайд не выглядел пустым, сюда можно поставить иллюстрацию или фотографию</a:t>
            </a:r>
            <a:endParaRPr lang="en-US" sz="2800">
              <a:solidFill>
                <a:schemeClr val="tx1"/>
              </a:solidFill>
              <a:latin typeface="HSE Sans" panose="02000000000000000000" pitchFamily="2" charset="0"/>
            </a:endParaRPr>
          </a:p>
        </p:txBody>
      </p:sp>
      <p:sp>
        <p:nvSpPr>
          <p:cNvPr id="32" name="Заголовок 31"/>
          <p:cNvSpPr>
            <a:spLocks noGrp="1"/>
          </p:cNvSpPr>
          <p:nvPr>
            <p:ph type="title" hasCustomPrompt="1"/>
          </p:nvPr>
        </p:nvSpPr>
        <p:spPr>
          <a:xfrm>
            <a:off x="585898" y="1447790"/>
            <a:ext cx="524556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36" name="Текст 35"/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5245561" cy="3393234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38" name="Текст 37"/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0" name="Текст 39"/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1" name="Текст 39"/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/>
          <p:cNvCxnSpPr/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/>
          <p:cNvCxnSpPr/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/>
          <p:cNvCxnSpPr/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/>
          <p:cNvCxnSpPr/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/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/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Заголовок 31"/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35"/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11057971" cy="3745092"/>
          </a:xfrm>
        </p:spPr>
        <p:txBody>
          <a:bodyPr lIns="0" tIns="0" rIns="0" numCol="3" spcCol="252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ru-RU" sz="1300" dirty="0">
                <a:latin typeface="HSE Sans" panose="02000000000000000000" pitchFamily="2" charset="0"/>
              </a:rPr>
              <a:t>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</a:t>
            </a:r>
          </a:p>
        </p:txBody>
      </p:sp>
      <p:sp>
        <p:nvSpPr>
          <p:cNvPr id="18" name="Текст 39"/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/>
          <p:cNvCxnSpPr/>
          <p:nvPr userDrawn="1"/>
        </p:nvCxnSpPr>
        <p:spPr>
          <a:xfrm>
            <a:off x="3604333" y="462021"/>
            <a:ext cx="0" cy="450618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11307879" y="632051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35"/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20" name="Текст 35"/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8" hasCustomPrompt="1"/>
          </p:nvPr>
        </p:nvSpPr>
        <p:spPr>
          <a:xfrm>
            <a:off x="6259892" y="2379663"/>
            <a:ext cx="5383968" cy="3451794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3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ru-RU" sz="3200" dirty="0">
                <a:solidFill>
                  <a:srgbClr val="102D69"/>
                </a:solidFill>
                <a:latin typeface="HSE Sans" panose="02000000000000000000" pitchFamily="2" charset="0"/>
              </a:rPr>
              <a:t>Небольшую фразу, с важной информацией, можно выделить, набрав ее более крупным кеглем, чем обычный  текст. Делать это часто не рекомендуется.</a:t>
            </a:r>
          </a:p>
          <a:p>
            <a:pPr lvl="0"/>
            <a:endParaRPr lang="ru-RU" dirty="0"/>
          </a:p>
        </p:txBody>
      </p:sp>
      <p:sp>
        <p:nvSpPr>
          <p:cNvPr id="24" name="Текст 39"/>
          <p:cNvSpPr>
            <a:spLocks noGrp="1"/>
          </p:cNvSpPr>
          <p:nvPr>
            <p:ph type="body" sz="quarter" idx="15" hasCustomPrompt="1"/>
          </p:nvPr>
        </p:nvSpPr>
        <p:spPr>
          <a:xfrm>
            <a:off x="8951876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5" name="Заголовок 31"/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1011715" y="480538"/>
            <a:ext cx="2521598" cy="4159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ru-RU" sz="2400" b="1" dirty="0"/>
              <a:t>Школа финансов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/>
          <p:cNvCxnSpPr/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/>
          <p:cNvCxnSpPr/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/>
          <p:cNvCxnSpPr/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/>
          <p:cNvCxnSpPr/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/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/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/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/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8" name="Текст 35"/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  <p:sp>
        <p:nvSpPr>
          <p:cNvPr id="19" name="Текст 35"/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/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/>
          <p:cNvCxnSpPr/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/>
          <p:cNvCxnSpPr/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/>
          <p:cNvCxnSpPr/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/>
          <p:cNvCxnSpPr/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/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/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/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0" name="Текст 35"/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/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7" hasCustomPrompt="1"/>
          </p:nvPr>
        </p:nvSpPr>
        <p:spPr>
          <a:xfrm>
            <a:off x="585788" y="1447064"/>
            <a:ext cx="4322762" cy="703205"/>
          </a:xfrm>
        </p:spPr>
        <p:txBody>
          <a:bodyPr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графика. Обратите внимание, что название графика набирается меньшим кеглем, чем заголовок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 (16pt)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8" name="Текст 35"/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фры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Icon&#10;&#10;Description automatically generated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7" name="Straight Connector 19"/>
          <p:cNvCxnSpPr/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1"/>
          <p:cNvCxnSpPr/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5"/>
          <p:cNvCxnSpPr/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1" name="Straight Connector 59"/>
          <p:cNvCxnSpPr/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37"/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3" name="Текст 39"/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/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/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4" name="Текст 35"/>
          <p:cNvSpPr>
            <a:spLocks noGrp="1"/>
          </p:cNvSpPr>
          <p:nvPr>
            <p:ph type="body" sz="quarter" idx="12" hasCustomPrompt="1"/>
          </p:nvPr>
        </p:nvSpPr>
        <p:spPr>
          <a:xfrm>
            <a:off x="575076" y="4103994"/>
            <a:ext cx="2758143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5" name="Текст 35"/>
          <p:cNvSpPr>
            <a:spLocks noGrp="1"/>
          </p:cNvSpPr>
          <p:nvPr>
            <p:ph type="body" sz="quarter" idx="16" hasCustomPrompt="1"/>
          </p:nvPr>
        </p:nvSpPr>
        <p:spPr>
          <a:xfrm>
            <a:off x="4047007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6" name="Текст 35"/>
          <p:cNvSpPr>
            <a:spLocks noGrp="1"/>
          </p:cNvSpPr>
          <p:nvPr>
            <p:ph type="body" sz="quarter" idx="17" hasCustomPrompt="1"/>
          </p:nvPr>
        </p:nvSpPr>
        <p:spPr>
          <a:xfrm>
            <a:off x="7518938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8" name="Текст 27"/>
          <p:cNvSpPr>
            <a:spLocks noGrp="1"/>
          </p:cNvSpPr>
          <p:nvPr>
            <p:ph type="body" sz="quarter" idx="18" hasCustomPrompt="1"/>
          </p:nvPr>
        </p:nvSpPr>
        <p:spPr>
          <a:xfrm>
            <a:off x="575076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152</a:t>
            </a:r>
            <a:endParaRPr lang="ru-RU" dirty="0"/>
          </a:p>
        </p:txBody>
      </p:sp>
      <p:sp>
        <p:nvSpPr>
          <p:cNvPr id="29" name="Текст 27"/>
          <p:cNvSpPr>
            <a:spLocks noGrp="1"/>
          </p:cNvSpPr>
          <p:nvPr>
            <p:ph type="body" sz="quarter" idx="19" hasCustomPrompt="1"/>
          </p:nvPr>
        </p:nvSpPr>
        <p:spPr>
          <a:xfrm>
            <a:off x="4047007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95</a:t>
            </a:r>
            <a:endParaRPr lang="ru-RU" dirty="0"/>
          </a:p>
        </p:txBody>
      </p:sp>
      <p:sp>
        <p:nvSpPr>
          <p:cNvPr id="30" name="Текст 27"/>
          <p:cNvSpPr>
            <a:spLocks noGrp="1"/>
          </p:cNvSpPr>
          <p:nvPr>
            <p:ph type="body" sz="quarter" idx="20" hasCustomPrompt="1"/>
          </p:nvPr>
        </p:nvSpPr>
        <p:spPr>
          <a:xfrm>
            <a:off x="7518938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284</a:t>
            </a:r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6" name="Straight Connector 19"/>
          <p:cNvCxnSpPr/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1"/>
          <p:cNvCxnSpPr/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5"/>
          <p:cNvCxnSpPr/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0" name="Straight Connector 59"/>
          <p:cNvCxnSpPr/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Текст 37"/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2" name="Текст 39"/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/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22"/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5"/>
            <a:ext cx="11058065" cy="307778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en-US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19" name="Таблица 18"/>
          <p:cNvSpPr>
            <a:spLocks noGrp="1"/>
          </p:cNvSpPr>
          <p:nvPr>
            <p:ph type="tbl" sz="quarter" idx="19"/>
          </p:nvPr>
        </p:nvSpPr>
        <p:spPr>
          <a:xfrm>
            <a:off x="585787" y="1984076"/>
            <a:ext cx="11058527" cy="3519576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/>
          <p:cNvCxnSpPr/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/>
          <p:cNvCxnSpPr/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/>
          <p:cNvCxnSpPr/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/>
          <p:cNvCxnSpPr/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/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/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/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8" name="Текст 22"/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4"/>
            <a:ext cx="7617877" cy="53701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9" name="Текст 16"/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en-US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20" name="Таблица 18"/>
          <p:cNvSpPr>
            <a:spLocks noGrp="1"/>
          </p:cNvSpPr>
          <p:nvPr>
            <p:ph type="tbl" sz="quarter" idx="19"/>
          </p:nvPr>
        </p:nvSpPr>
        <p:spPr>
          <a:xfrm>
            <a:off x="585787" y="2208362"/>
            <a:ext cx="7617895" cy="3295290"/>
          </a:xfrm>
        </p:spPr>
        <p:txBody>
          <a:bodyPr/>
          <a:lstStyle/>
          <a:p>
            <a:endParaRPr lang="ru-RU"/>
          </a:p>
        </p:txBody>
      </p:sp>
      <p:sp>
        <p:nvSpPr>
          <p:cNvPr id="21" name="Текст 35"/>
          <p:cNvSpPr>
            <a:spLocks noGrp="1"/>
          </p:cNvSpPr>
          <p:nvPr>
            <p:ph type="body" sz="quarter" idx="12" hasCustomPrompt="1"/>
          </p:nvPr>
        </p:nvSpPr>
        <p:spPr>
          <a:xfrm>
            <a:off x="8686807" y="2208363"/>
            <a:ext cx="2930666" cy="2570672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63DFB-8595-A44B-9F09-A50FA310E55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F133-126C-5944-A0E4-6A9616EDC0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D95C0D-D7DC-EF40-9E45-F5F0A4817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573" y="1956435"/>
            <a:ext cx="9956889" cy="1978323"/>
          </a:xfrm>
        </p:spPr>
        <p:txBody>
          <a:bodyPr>
            <a:noAutofit/>
          </a:bodyPr>
          <a:lstStyle/>
          <a:p>
            <a:r>
              <a:rPr lang="ru-RU" sz="2800" dirty="0" smtClean="0"/>
              <a:t>Название проекта</a:t>
            </a:r>
            <a:endParaRPr lang="ru-RU" sz="28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6FAE0FA-3CAF-BA4B-8F9F-5FEF3C2F3CC6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8857059" y="1131806"/>
            <a:ext cx="2045403" cy="463186"/>
          </a:xfrm>
        </p:spPr>
        <p:txBody>
          <a:bodyPr>
            <a:normAutofit/>
          </a:bodyPr>
          <a:lstStyle/>
          <a:p>
            <a:r>
              <a:rPr lang="ru-RU" sz="1400" b="1" dirty="0"/>
              <a:t>Москва</a:t>
            </a:r>
          </a:p>
          <a:p>
            <a:r>
              <a:rPr lang="ru-RU" sz="1400" b="1" dirty="0" smtClean="0"/>
              <a:t>2024</a:t>
            </a:r>
            <a:endParaRPr lang="ru-RU" sz="1400" b="1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44AFB2BF-A7AB-5648-ADCD-2A7F1BD358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45572" y="4986279"/>
            <a:ext cx="9728647" cy="1045950"/>
          </a:xfrm>
        </p:spPr>
        <p:txBody>
          <a:bodyPr>
            <a:normAutofit/>
          </a:bodyPr>
          <a:lstStyle/>
          <a:p>
            <a:r>
              <a:rPr lang="ru-RU" b="1" dirty="0" smtClean="0"/>
              <a:t>Руководитель проекта:</a:t>
            </a:r>
          </a:p>
          <a:p>
            <a:r>
              <a:rPr lang="ru-RU" dirty="0" smtClean="0"/>
              <a:t>Фамилия Имя Отчество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ученая степень, должность / факультет, уровень подготовки, курс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/>
          </p:nvPr>
        </p:nvSpPr>
        <p:spPr>
          <a:xfrm>
            <a:off x="6259420" y="1131806"/>
            <a:ext cx="2402606" cy="463186"/>
          </a:xfrm>
        </p:spPr>
        <p:txBody>
          <a:bodyPr>
            <a:normAutofit/>
          </a:bodyPr>
          <a:lstStyle/>
          <a:p>
            <a:r>
              <a:rPr lang="ru-RU" sz="1400" b="1" dirty="0" smtClean="0"/>
              <a:t>Конкурс проектов молодых ученых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5131" y="1107734"/>
            <a:ext cx="2894994" cy="564279"/>
          </a:xfrm>
          <a:prstGeom prst="rect">
            <a:avLst/>
          </a:prstGeom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8CD95C0D-D7DC-EF40-9E45-F5F0A4817CD2}"/>
              </a:ext>
            </a:extLst>
          </p:cNvPr>
          <p:cNvSpPr txBox="1">
            <a:spLocks/>
          </p:cNvSpPr>
          <p:nvPr/>
        </p:nvSpPr>
        <p:spPr>
          <a:xfrm>
            <a:off x="945572" y="4061215"/>
            <a:ext cx="9956889" cy="63724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300" b="0" i="0" kern="1200" baseline="0">
                <a:solidFill>
                  <a:srgbClr val="0E2D69"/>
                </a:solidFill>
                <a:latin typeface="HSE Sans" panose="02000000000000000000" pitchFamily="2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Предложен для реализации в рамках стратегического проекта </a:t>
            </a:r>
            <a:r>
              <a:rPr lang="ru-RU" sz="1800" b="1" dirty="0" smtClean="0"/>
              <a:t>Название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3036390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4C702D-3B32-78F4-C139-7D6847DB3E51}"/>
              </a:ext>
            </a:extLst>
          </p:cNvPr>
          <p:cNvSpPr txBox="1"/>
          <p:nvPr/>
        </p:nvSpPr>
        <p:spPr>
          <a:xfrm>
            <a:off x="0" y="4493356"/>
            <a:ext cx="12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i="1" dirty="0" smtClean="0">
                <a:solidFill>
                  <a:schemeClr val="bg1"/>
                </a:solidFill>
                <a:latin typeface="HSE Sans" panose="02000000000000000000" pitchFamily="2" charset="0"/>
              </a:rPr>
              <a:t>Спасибо за внимание!</a:t>
            </a:r>
            <a:endParaRPr lang="en-RU" sz="2200" i="1" dirty="0">
              <a:solidFill>
                <a:schemeClr val="bg1"/>
              </a:solidFill>
              <a:latin typeface="HSE Sans" panose="02000000000000000000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B68095CB-94DB-754D-A4ED-35EBDDB3F74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61766" y="548720"/>
            <a:ext cx="2647148" cy="408109"/>
          </a:xfrm>
        </p:spPr>
        <p:txBody>
          <a:bodyPr/>
          <a:lstStyle/>
          <a:p>
            <a:r>
              <a:rPr lang="ru-RU" sz="1200" b="1" dirty="0" smtClean="0"/>
              <a:t>Название проекта</a:t>
            </a:r>
            <a:endParaRPr lang="ru-RU" sz="1200" b="1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5FE4DD9E-D443-AF4F-A072-F5C4D494A05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59891" y="548720"/>
            <a:ext cx="3509259" cy="408109"/>
          </a:xfrm>
        </p:spPr>
        <p:txBody>
          <a:bodyPr/>
          <a:lstStyle/>
          <a:p>
            <a:r>
              <a:rPr lang="ru-RU" sz="1200" b="1" dirty="0" smtClean="0"/>
              <a:t>Содержание презентации</a:t>
            </a:r>
            <a:endParaRPr lang="ru-RU" sz="1200" b="1" dirty="0"/>
          </a:p>
        </p:txBody>
      </p:sp>
      <p:sp>
        <p:nvSpPr>
          <p:cNvPr id="10" name="Текст 4">
            <a:extLst>
              <a:ext uri="{FF2B5EF4-FFF2-40B4-BE49-F238E27FC236}">
                <a16:creationId xmlns:a16="http://schemas.microsoft.com/office/drawing/2014/main" id="{A6622317-DCC7-F945-8031-3E7F389B987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61259" y="1128530"/>
            <a:ext cx="11388700" cy="386506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Содержание презентации:</a:t>
            </a:r>
            <a:endParaRPr lang="ru-RU" sz="1800" dirty="0"/>
          </a:p>
        </p:txBody>
      </p:sp>
      <p:sp>
        <p:nvSpPr>
          <p:cNvPr id="21" name="Текст 4">
            <a:extLst>
              <a:ext uri="{FF2B5EF4-FFF2-40B4-BE49-F238E27FC236}">
                <a16:creationId xmlns:a16="http://schemas.microsoft.com/office/drawing/2014/main" id="{A6622317-DCC7-F945-8031-3E7F389B987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455001" y="1885575"/>
            <a:ext cx="3001894" cy="386506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E61F3D"/>
                </a:solidFill>
              </a:rPr>
              <a:t>Рекомендуемая структура</a:t>
            </a:r>
            <a:endParaRPr lang="ru-RU" sz="1800" dirty="0">
              <a:solidFill>
                <a:srgbClr val="E61F3D"/>
              </a:solidFill>
            </a:endParaRPr>
          </a:p>
        </p:txBody>
      </p:sp>
      <p:sp>
        <p:nvSpPr>
          <p:cNvPr id="25" name="Текст 4">
            <a:extLst>
              <a:ext uri="{FF2B5EF4-FFF2-40B4-BE49-F238E27FC236}">
                <a16:creationId xmlns:a16="http://schemas.microsoft.com/office/drawing/2014/main" id="{A6622317-DCC7-F945-8031-3E7F389B987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61259" y="1604682"/>
            <a:ext cx="11634906" cy="2985247"/>
          </a:xfrm>
        </p:spPr>
        <p:txBody>
          <a:bodyPr>
            <a:noAutofit/>
          </a:bodyPr>
          <a:lstStyle/>
          <a:p>
            <a:pPr marL="540000" indent="-342900">
              <a:buFont typeface="+mj-lt"/>
              <a:buAutoNum type="arabicPeriod"/>
            </a:pPr>
            <a:r>
              <a:rPr lang="ru-RU" sz="1800" dirty="0" smtClean="0"/>
              <a:t>Описание исследования</a:t>
            </a:r>
            <a:endParaRPr lang="ru-RU" sz="1400" dirty="0" smtClean="0"/>
          </a:p>
          <a:p>
            <a:pPr marL="540000" indent="-342900">
              <a:buFont typeface="+mj-lt"/>
              <a:buAutoNum type="arabicPeriod"/>
            </a:pPr>
            <a:r>
              <a:rPr lang="ru-RU" sz="1800" dirty="0" smtClean="0"/>
              <a:t>Методология и информационная база исследования</a:t>
            </a:r>
          </a:p>
          <a:p>
            <a:pPr marL="540000" indent="-342900">
              <a:buFont typeface="+mj-lt"/>
              <a:buAutoNum type="arabicPeriod"/>
            </a:pPr>
            <a:r>
              <a:rPr lang="ru-RU" sz="1800" dirty="0" smtClean="0"/>
              <a:t>Ожидаемые результаты исследования</a:t>
            </a:r>
          </a:p>
          <a:p>
            <a:pPr marL="540000" indent="-342900">
              <a:buFont typeface="+mj-lt"/>
              <a:buAutoNum type="arabicPeriod"/>
            </a:pPr>
            <a:r>
              <a:rPr lang="ru-RU" sz="1800" dirty="0" smtClean="0"/>
              <a:t>Прикладная значимость и возможности коммерциализации</a:t>
            </a:r>
          </a:p>
          <a:p>
            <a:pPr marL="540000" indent="-342900">
              <a:buFont typeface="+mj-lt"/>
              <a:buAutoNum type="arabicPeriod"/>
            </a:pPr>
            <a:r>
              <a:rPr lang="ru-RU" sz="1800" dirty="0" smtClean="0"/>
              <a:t>Эффекты проекта, вклад в реализацию стратегического проекта</a:t>
            </a:r>
          </a:p>
          <a:p>
            <a:pPr marL="540000" indent="-342900">
              <a:buFont typeface="+mj-lt"/>
              <a:buAutoNum type="arabicPeriod"/>
            </a:pPr>
            <a:r>
              <a:rPr lang="ru-RU" sz="1800" dirty="0" smtClean="0"/>
              <a:t>Команда проекта, партнеры проекта (при наличии)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71209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B68095CB-94DB-754D-A4ED-35EBDDB3F74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61766" y="548720"/>
            <a:ext cx="2647148" cy="408109"/>
          </a:xfrm>
        </p:spPr>
        <p:txBody>
          <a:bodyPr/>
          <a:lstStyle/>
          <a:p>
            <a:r>
              <a:rPr lang="ru-RU" sz="1200" b="1" dirty="0" smtClean="0"/>
              <a:t>Название проекта</a:t>
            </a:r>
            <a:endParaRPr lang="ru-RU" sz="1200" b="1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5FE4DD9E-D443-AF4F-A072-F5C4D494A05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59891" y="548720"/>
            <a:ext cx="3509259" cy="408109"/>
          </a:xfrm>
        </p:spPr>
        <p:txBody>
          <a:bodyPr/>
          <a:lstStyle/>
          <a:p>
            <a:r>
              <a:rPr lang="ru-RU" sz="1200" b="1" dirty="0" smtClean="0"/>
              <a:t>Описание исследования</a:t>
            </a:r>
            <a:endParaRPr lang="ru-RU" sz="1200" b="1" dirty="0"/>
          </a:p>
        </p:txBody>
      </p:sp>
      <p:sp>
        <p:nvSpPr>
          <p:cNvPr id="10" name="Текст 4">
            <a:extLst>
              <a:ext uri="{FF2B5EF4-FFF2-40B4-BE49-F238E27FC236}">
                <a16:creationId xmlns:a16="http://schemas.microsoft.com/office/drawing/2014/main" id="{A6622317-DCC7-F945-8031-3E7F389B987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61259" y="1128530"/>
            <a:ext cx="11388700" cy="386506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Описание исследования</a:t>
            </a:r>
            <a:endParaRPr lang="ru-RU" sz="18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6622317-DCC7-F945-8031-3E7F389B987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61259" y="1604682"/>
            <a:ext cx="11590082" cy="2985247"/>
          </a:xfrm>
        </p:spPr>
        <p:txBody>
          <a:bodyPr>
            <a:noAutofit/>
          </a:bodyPr>
          <a:lstStyle/>
          <a:p>
            <a:pPr marL="540000" indent="-342900">
              <a:buFont typeface="Arial" panose="020B0604020202020204" pitchFamily="34" charset="0"/>
              <a:buChar char="•"/>
            </a:pPr>
            <a:r>
              <a:rPr lang="ru-RU" sz="1500" dirty="0" smtClean="0"/>
              <a:t>Актуальность</a:t>
            </a:r>
          </a:p>
          <a:p>
            <a:pPr marL="540000" indent="-342900">
              <a:buFont typeface="Arial" panose="020B0604020202020204" pitchFamily="34" charset="0"/>
              <a:buChar char="•"/>
            </a:pPr>
            <a:r>
              <a:rPr lang="ru-RU" sz="1500" dirty="0" smtClean="0"/>
              <a:t>Цели, задачи</a:t>
            </a:r>
          </a:p>
          <a:p>
            <a:pPr marL="540000" indent="-342900">
              <a:buFont typeface="Arial" panose="020B0604020202020204" pitchFamily="34" charset="0"/>
              <a:buChar char="•"/>
            </a:pPr>
            <a:r>
              <a:rPr lang="ru-RU" sz="1500" dirty="0" smtClean="0"/>
              <a:t>Новизна</a:t>
            </a:r>
          </a:p>
          <a:p>
            <a:pPr marL="540000" indent="-342900">
              <a:buFont typeface="Arial" panose="020B0604020202020204" pitchFamily="34" charset="0"/>
              <a:buChar char="•"/>
            </a:pPr>
            <a:r>
              <a:rPr lang="ru-RU" sz="1500" dirty="0" smtClean="0"/>
              <a:t>Сроки реализации</a:t>
            </a:r>
          </a:p>
          <a:p>
            <a:pPr marL="540000" indent="-342900">
              <a:buFont typeface="Arial" panose="020B0604020202020204" pitchFamily="34" charset="0"/>
              <a:buChar char="•"/>
            </a:pPr>
            <a:r>
              <a:rPr lang="ru-RU" sz="1500" dirty="0" smtClean="0"/>
              <a:t>Запрашиваемое финансирование</a:t>
            </a:r>
          </a:p>
          <a:p>
            <a:pPr marL="540000" indent="-342900">
              <a:buFont typeface="Arial" panose="020B0604020202020204" pitchFamily="34" charset="0"/>
              <a:buChar char="•"/>
            </a:pPr>
            <a:r>
              <a:rPr lang="ru-RU" sz="1500" dirty="0" smtClean="0"/>
              <a:t>Каким исследовательски тематикам внутри выбранного стратегического проекта относится</a:t>
            </a:r>
          </a:p>
        </p:txBody>
      </p:sp>
      <p:sp>
        <p:nvSpPr>
          <p:cNvPr id="6" name="Текст 4">
            <a:extLst>
              <a:ext uri="{FF2B5EF4-FFF2-40B4-BE49-F238E27FC236}">
                <a16:creationId xmlns:a16="http://schemas.microsoft.com/office/drawing/2014/main" id="{A6622317-DCC7-F945-8031-3E7F389B987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455000" y="1885574"/>
            <a:ext cx="3485987" cy="812801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E61F3D"/>
                </a:solidFill>
              </a:rPr>
              <a:t>Рекомендуем отразить, планируется ли учесть замечания к заявке</a:t>
            </a:r>
            <a:endParaRPr lang="ru-RU" sz="1800" dirty="0">
              <a:solidFill>
                <a:srgbClr val="E61F3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956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B68095CB-94DB-754D-A4ED-35EBDDB3F74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61766" y="548720"/>
            <a:ext cx="2647148" cy="408109"/>
          </a:xfrm>
        </p:spPr>
        <p:txBody>
          <a:bodyPr/>
          <a:lstStyle/>
          <a:p>
            <a:r>
              <a:rPr lang="ru-RU" sz="1200" b="1" dirty="0" smtClean="0"/>
              <a:t>Название проекта</a:t>
            </a:r>
            <a:endParaRPr lang="ru-RU" sz="1200" b="1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5FE4DD9E-D443-AF4F-A072-F5C4D494A05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59891" y="548720"/>
            <a:ext cx="3509259" cy="408109"/>
          </a:xfrm>
        </p:spPr>
        <p:txBody>
          <a:bodyPr/>
          <a:lstStyle/>
          <a:p>
            <a:r>
              <a:rPr lang="ru-RU" sz="1200" b="1" dirty="0" smtClean="0"/>
              <a:t>Описание исследования</a:t>
            </a:r>
            <a:endParaRPr lang="ru-RU" sz="1200" b="1" dirty="0"/>
          </a:p>
        </p:txBody>
      </p:sp>
      <p:sp>
        <p:nvSpPr>
          <p:cNvPr id="10" name="Текст 4">
            <a:extLst>
              <a:ext uri="{FF2B5EF4-FFF2-40B4-BE49-F238E27FC236}">
                <a16:creationId xmlns:a16="http://schemas.microsoft.com/office/drawing/2014/main" id="{A6622317-DCC7-F945-8031-3E7F389B987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61259" y="1128530"/>
            <a:ext cx="11388700" cy="386506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Методология и информационная база исследования</a:t>
            </a:r>
            <a:endParaRPr lang="ru-RU" sz="18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6622317-DCC7-F945-8031-3E7F389B987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455000" y="1885574"/>
            <a:ext cx="3485987" cy="812801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E61F3D"/>
                </a:solidFill>
              </a:rPr>
              <a:t>Рекомендуем отразить, планируется ли учесть замечания к заявке</a:t>
            </a:r>
            <a:endParaRPr lang="ru-RU" sz="1800" dirty="0">
              <a:solidFill>
                <a:srgbClr val="E61F3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07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B68095CB-94DB-754D-A4ED-35EBDDB3F74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61766" y="548720"/>
            <a:ext cx="2647148" cy="408109"/>
          </a:xfrm>
        </p:spPr>
        <p:txBody>
          <a:bodyPr/>
          <a:lstStyle/>
          <a:p>
            <a:r>
              <a:rPr lang="ru-RU" sz="1200" b="1" dirty="0" smtClean="0"/>
              <a:t>Название проекта</a:t>
            </a:r>
            <a:endParaRPr lang="ru-RU" sz="1200" b="1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5FE4DD9E-D443-AF4F-A072-F5C4D494A05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59891" y="548720"/>
            <a:ext cx="3509259" cy="408109"/>
          </a:xfrm>
        </p:spPr>
        <p:txBody>
          <a:bodyPr/>
          <a:lstStyle/>
          <a:p>
            <a:r>
              <a:rPr lang="ru-RU" sz="1200" b="1" dirty="0" smtClean="0"/>
              <a:t>Описание исследования</a:t>
            </a:r>
            <a:endParaRPr lang="ru-RU" sz="1200" b="1" dirty="0"/>
          </a:p>
        </p:txBody>
      </p:sp>
      <p:sp>
        <p:nvSpPr>
          <p:cNvPr id="10" name="Текст 4">
            <a:extLst>
              <a:ext uri="{FF2B5EF4-FFF2-40B4-BE49-F238E27FC236}">
                <a16:creationId xmlns:a16="http://schemas.microsoft.com/office/drawing/2014/main" id="{A6622317-DCC7-F945-8031-3E7F389B987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61259" y="1128530"/>
            <a:ext cx="11388700" cy="386506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Ожидаемые результаты исследования</a:t>
            </a:r>
            <a:endParaRPr lang="ru-RU" sz="18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275494"/>
              </p:ext>
            </p:extLst>
          </p:nvPr>
        </p:nvGraphicFramePr>
        <p:xfrm>
          <a:off x="261259" y="1515036"/>
          <a:ext cx="11663649" cy="300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7883">
                  <a:extLst>
                    <a:ext uri="{9D8B030D-6E8A-4147-A177-3AD203B41FA5}">
                      <a16:colId xmlns:a16="http://schemas.microsoft.com/office/drawing/2014/main" val="3676145044"/>
                    </a:ext>
                  </a:extLst>
                </a:gridCol>
                <a:gridCol w="3887883">
                  <a:extLst>
                    <a:ext uri="{9D8B030D-6E8A-4147-A177-3AD203B41FA5}">
                      <a16:colId xmlns:a16="http://schemas.microsoft.com/office/drawing/2014/main" val="2093549787"/>
                    </a:ext>
                  </a:extLst>
                </a:gridCol>
                <a:gridCol w="3887883">
                  <a:extLst>
                    <a:ext uri="{9D8B030D-6E8A-4147-A177-3AD203B41FA5}">
                      <a16:colId xmlns:a16="http://schemas.microsoft.com/office/drawing/2014/main" val="2059696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</a:rPr>
                        <a:t>Описание планируемого результата</a:t>
                      </a:r>
                      <a:endParaRPr lang="ru-RU" sz="1500" dirty="0">
                        <a:solidFill>
                          <a:srgbClr val="102D69"/>
                        </a:solidFill>
                        <a:latin typeface="HSE Sans" panose="02000000000000000000" pitchFamily="50" charset="-5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</a:rPr>
                        <a:t>Оформление результата (к</a:t>
                      </a:r>
                      <a:r>
                        <a:rPr lang="ru-RU" sz="1500" baseline="0" dirty="0" smtClean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</a:rPr>
                        <a:t> 01.12.2024)</a:t>
                      </a:r>
                      <a:endParaRPr lang="ru-RU" sz="1500" dirty="0">
                        <a:solidFill>
                          <a:srgbClr val="102D69"/>
                        </a:solidFill>
                        <a:latin typeface="HSE Sans" panose="02000000000000000000" pitchFamily="50" charset="-5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</a:rPr>
                        <a:t>Дальнейшее развитие</a:t>
                      </a:r>
                      <a:r>
                        <a:rPr lang="ru-RU" sz="1500" baseline="0" dirty="0" smtClean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</a:rPr>
                        <a:t> результата</a:t>
                      </a:r>
                      <a:endParaRPr lang="ru-RU" sz="1500" dirty="0">
                        <a:solidFill>
                          <a:srgbClr val="102D69"/>
                        </a:solidFill>
                        <a:latin typeface="HSE Sans" panose="02000000000000000000" pitchFamily="50" charset="-5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8069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i="1" dirty="0" smtClean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</a:rPr>
                        <a:t>Краткое описание фундаментального</a:t>
                      </a:r>
                      <a:r>
                        <a:rPr lang="ru-RU" sz="1500" i="1" baseline="0" dirty="0" smtClean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</a:rPr>
                        <a:t> / прикладного / методологического результата</a:t>
                      </a:r>
                      <a:endParaRPr lang="ru-RU" sz="1500" i="1" dirty="0">
                        <a:solidFill>
                          <a:srgbClr val="102D69"/>
                        </a:solidFill>
                        <a:latin typeface="HSE Sans" panose="02000000000000000000" pitchFamily="50" charset="-5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i="1" dirty="0" smtClean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</a:rPr>
                        <a:t>статья / РИД / концепция продукта для дальнейшей коммерциализации / аналитический</a:t>
                      </a:r>
                      <a:r>
                        <a:rPr lang="ru-RU" sz="1500" i="1" baseline="0" dirty="0" smtClean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</a:rPr>
                        <a:t> доклад/</a:t>
                      </a:r>
                      <a:r>
                        <a:rPr lang="ru-RU" sz="1500" i="1" dirty="0" smtClean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</a:rPr>
                        <a:t> иное</a:t>
                      </a:r>
                      <a:r>
                        <a:rPr lang="ru-RU" sz="1500" i="1" baseline="0" dirty="0" smtClean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</a:rPr>
                        <a:t> (указать)</a:t>
                      </a:r>
                      <a:endParaRPr lang="ru-RU" sz="1500" i="1" dirty="0">
                        <a:solidFill>
                          <a:srgbClr val="102D69"/>
                        </a:solidFill>
                        <a:latin typeface="HSE Sans" panose="02000000000000000000" pitchFamily="50" charset="-5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i="1" dirty="0" smtClean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</a:rPr>
                        <a:t>Как планируется использовать результат после окончания проекта</a:t>
                      </a:r>
                      <a:endParaRPr lang="ru-RU" sz="1500" i="1" dirty="0">
                        <a:solidFill>
                          <a:srgbClr val="102D69"/>
                        </a:solidFill>
                        <a:latin typeface="HSE Sans" panose="02000000000000000000" pitchFamily="50" charset="-5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2502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500">
                        <a:solidFill>
                          <a:srgbClr val="102D69"/>
                        </a:solidFill>
                        <a:latin typeface="HSE Sans" panose="02000000000000000000" pitchFamily="50" charset="-5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500" dirty="0">
                        <a:solidFill>
                          <a:srgbClr val="102D69"/>
                        </a:solidFill>
                        <a:latin typeface="HSE Sans" panose="02000000000000000000" pitchFamily="50" charset="-5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500" dirty="0">
                        <a:solidFill>
                          <a:srgbClr val="102D69"/>
                        </a:solidFill>
                        <a:latin typeface="HSE Sans" panose="02000000000000000000" pitchFamily="50" charset="-5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4518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500">
                        <a:solidFill>
                          <a:srgbClr val="102D69"/>
                        </a:solidFill>
                        <a:latin typeface="HSE Sans" panose="02000000000000000000" pitchFamily="50" charset="-5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500" dirty="0">
                        <a:solidFill>
                          <a:srgbClr val="102D69"/>
                        </a:solidFill>
                        <a:latin typeface="HSE Sans" panose="02000000000000000000" pitchFamily="50" charset="-5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500" dirty="0">
                        <a:solidFill>
                          <a:srgbClr val="102D69"/>
                        </a:solidFill>
                        <a:latin typeface="HSE Sans" panose="02000000000000000000" pitchFamily="50" charset="-5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7180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500">
                        <a:solidFill>
                          <a:srgbClr val="102D69"/>
                        </a:solidFill>
                        <a:latin typeface="HSE Sans" panose="02000000000000000000" pitchFamily="50" charset="-5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500" dirty="0">
                        <a:solidFill>
                          <a:srgbClr val="102D69"/>
                        </a:solidFill>
                        <a:latin typeface="HSE Sans" panose="02000000000000000000" pitchFamily="50" charset="-5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500" dirty="0">
                        <a:solidFill>
                          <a:srgbClr val="102D69"/>
                        </a:solidFill>
                        <a:latin typeface="HSE Sans" panose="02000000000000000000" pitchFamily="50" charset="-5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3082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500">
                        <a:solidFill>
                          <a:srgbClr val="102D69"/>
                        </a:solidFill>
                        <a:latin typeface="HSE Sans" panose="02000000000000000000" pitchFamily="50" charset="-5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500" dirty="0">
                        <a:solidFill>
                          <a:srgbClr val="102D69"/>
                        </a:solidFill>
                        <a:latin typeface="HSE Sans" panose="02000000000000000000" pitchFamily="50" charset="-5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500" dirty="0">
                        <a:solidFill>
                          <a:srgbClr val="102D69"/>
                        </a:solidFill>
                        <a:latin typeface="HSE Sans" panose="02000000000000000000" pitchFamily="50" charset="-5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5701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500" dirty="0">
                        <a:solidFill>
                          <a:srgbClr val="102D69"/>
                        </a:solidFill>
                        <a:latin typeface="HSE Sans" panose="02000000000000000000" pitchFamily="50" charset="-5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500" dirty="0">
                        <a:solidFill>
                          <a:srgbClr val="102D69"/>
                        </a:solidFill>
                        <a:latin typeface="HSE Sans" panose="02000000000000000000" pitchFamily="50" charset="-5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500" dirty="0">
                        <a:solidFill>
                          <a:srgbClr val="102D69"/>
                        </a:solidFill>
                        <a:latin typeface="HSE Sans" panose="02000000000000000000" pitchFamily="50" charset="-5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5602867"/>
                  </a:ext>
                </a:extLst>
              </a:tr>
            </a:tbl>
          </a:graphicData>
        </a:graphic>
      </p:graphicFrame>
      <p:sp>
        <p:nvSpPr>
          <p:cNvPr id="6" name="Текст 4">
            <a:extLst>
              <a:ext uri="{FF2B5EF4-FFF2-40B4-BE49-F238E27FC236}">
                <a16:creationId xmlns:a16="http://schemas.microsoft.com/office/drawing/2014/main" id="{A6622317-DCC7-F945-8031-3E7F389B987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438921" y="4876926"/>
            <a:ext cx="3485987" cy="812801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E61F3D"/>
                </a:solidFill>
              </a:rPr>
              <a:t>Рекомендуем отразить, планируется ли учесть замечания к заявке</a:t>
            </a:r>
            <a:endParaRPr lang="ru-RU" sz="1800" dirty="0">
              <a:solidFill>
                <a:srgbClr val="E61F3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043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B68095CB-94DB-754D-A4ED-35EBDDB3F74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61766" y="548720"/>
            <a:ext cx="2647148" cy="408109"/>
          </a:xfrm>
        </p:spPr>
        <p:txBody>
          <a:bodyPr/>
          <a:lstStyle/>
          <a:p>
            <a:r>
              <a:rPr lang="ru-RU" sz="1200" b="1" dirty="0" smtClean="0"/>
              <a:t>Название проекта</a:t>
            </a:r>
            <a:endParaRPr lang="ru-RU" sz="1200" b="1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5FE4DD9E-D443-AF4F-A072-F5C4D494A05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59891" y="548720"/>
            <a:ext cx="3509259" cy="408109"/>
          </a:xfrm>
        </p:spPr>
        <p:txBody>
          <a:bodyPr/>
          <a:lstStyle/>
          <a:p>
            <a:r>
              <a:rPr lang="ru-RU" sz="1200" b="1" dirty="0" smtClean="0"/>
              <a:t>Прикладная значимость результатов исследования</a:t>
            </a:r>
            <a:endParaRPr lang="ru-RU" sz="1200" b="1" dirty="0"/>
          </a:p>
        </p:txBody>
      </p:sp>
      <p:sp>
        <p:nvSpPr>
          <p:cNvPr id="10" name="Текст 4">
            <a:extLst>
              <a:ext uri="{FF2B5EF4-FFF2-40B4-BE49-F238E27FC236}">
                <a16:creationId xmlns:a16="http://schemas.microsoft.com/office/drawing/2014/main" id="{A6622317-DCC7-F945-8031-3E7F389B987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61259" y="1128530"/>
            <a:ext cx="11388700" cy="386506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Прикладная значимость и возможности коммерциализации</a:t>
            </a:r>
            <a:endParaRPr lang="ru-RU" sz="18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6622317-DCC7-F945-8031-3E7F389B987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61259" y="1604682"/>
            <a:ext cx="8425541" cy="2985247"/>
          </a:xfrm>
        </p:spPr>
        <p:txBody>
          <a:bodyPr>
            <a:noAutofit/>
          </a:bodyPr>
          <a:lstStyle/>
          <a:p>
            <a:pPr marL="540000" indent="-342900">
              <a:buFont typeface="Arial" panose="020B0604020202020204" pitchFamily="34" charset="0"/>
              <a:buChar char="•"/>
            </a:pPr>
            <a:r>
              <a:rPr lang="ru-RU" sz="1500" dirty="0" smtClean="0"/>
              <a:t>Актуальная проблема, которая может быть решена с использованием результатов (область применения, отрасль)</a:t>
            </a:r>
          </a:p>
          <a:p>
            <a:pPr marL="540000" indent="-342900">
              <a:buFont typeface="Arial" panose="020B0604020202020204" pitchFamily="34" charset="0"/>
              <a:buChar char="•"/>
            </a:pPr>
            <a:r>
              <a:rPr lang="ru-RU" sz="1500" dirty="0" smtClean="0"/>
              <a:t>Ключевые характеристики продукта, который планируется создать / усовершенствовать для последующей коммерциализации (назначение, функционал)</a:t>
            </a:r>
          </a:p>
          <a:p>
            <a:pPr marL="540000" indent="-342900">
              <a:buFont typeface="Arial" panose="020B0604020202020204" pitchFamily="34" charset="0"/>
              <a:buChar char="•"/>
            </a:pPr>
            <a:r>
              <a:rPr lang="ru-RU" sz="1500" dirty="0" smtClean="0"/>
              <a:t>Для кого будет создан продукт / услуга, кто в нем заинтересован</a:t>
            </a:r>
          </a:p>
          <a:p>
            <a:pPr marL="540000" indent="-342900">
              <a:buFont typeface="Arial" panose="020B0604020202020204" pitchFamily="34" charset="0"/>
              <a:buChar char="•"/>
            </a:pPr>
            <a:r>
              <a:rPr lang="ru-RU" sz="1500" dirty="0" smtClean="0"/>
              <a:t>Сравнение с существующими решениями</a:t>
            </a:r>
          </a:p>
          <a:p>
            <a:pPr marL="540000" indent="-342900">
              <a:buFont typeface="Arial" panose="020B0604020202020204" pitchFamily="34" charset="0"/>
              <a:buChar char="•"/>
            </a:pPr>
            <a:r>
              <a:rPr lang="ru-RU" sz="1500" dirty="0"/>
              <a:t>планируемые действия по работе с Центром трансфера технологий НИУ ВШЭ в ходе проекта, если планируются</a:t>
            </a:r>
            <a:endParaRPr lang="ru-RU" sz="1500" dirty="0" smtClean="0"/>
          </a:p>
        </p:txBody>
      </p:sp>
      <p:sp>
        <p:nvSpPr>
          <p:cNvPr id="6" name="Текст 4">
            <a:extLst>
              <a:ext uri="{FF2B5EF4-FFF2-40B4-BE49-F238E27FC236}">
                <a16:creationId xmlns:a16="http://schemas.microsoft.com/office/drawing/2014/main" id="{A6622317-DCC7-F945-8031-3E7F389B987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65990" y="1515036"/>
            <a:ext cx="3001894" cy="2061882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E61F3D"/>
                </a:solidFill>
              </a:rPr>
              <a:t>Слайд важен для проектов, по результатам которых планируется получить задел для дальнейшего создания продукта с высоким УГТ и выходом на коммерциализацию</a:t>
            </a:r>
            <a:endParaRPr lang="ru-RU" sz="1800" dirty="0">
              <a:solidFill>
                <a:srgbClr val="E61F3D"/>
              </a:solidFill>
            </a:endParaRPr>
          </a:p>
        </p:txBody>
      </p:sp>
      <p:sp>
        <p:nvSpPr>
          <p:cNvPr id="7" name="Текст 4">
            <a:extLst>
              <a:ext uri="{FF2B5EF4-FFF2-40B4-BE49-F238E27FC236}">
                <a16:creationId xmlns:a16="http://schemas.microsoft.com/office/drawing/2014/main" id="{A6622317-DCC7-F945-8031-3E7F389B987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455000" y="4413621"/>
            <a:ext cx="3485987" cy="812801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E61F3D"/>
                </a:solidFill>
              </a:rPr>
              <a:t>Рекомендуем отразить, планируется ли учесть замечания к заявке</a:t>
            </a:r>
            <a:endParaRPr lang="ru-RU" sz="1800" dirty="0">
              <a:solidFill>
                <a:srgbClr val="E61F3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62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B68095CB-94DB-754D-A4ED-35EBDDB3F74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61766" y="548720"/>
            <a:ext cx="2647148" cy="408109"/>
          </a:xfrm>
        </p:spPr>
        <p:txBody>
          <a:bodyPr/>
          <a:lstStyle/>
          <a:p>
            <a:r>
              <a:rPr lang="ru-RU" sz="1200" b="1" dirty="0" smtClean="0"/>
              <a:t>Название проекта</a:t>
            </a:r>
            <a:endParaRPr lang="ru-RU" sz="1200" b="1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5FE4DD9E-D443-AF4F-A072-F5C4D494A05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59891" y="548720"/>
            <a:ext cx="3509259" cy="408109"/>
          </a:xfrm>
        </p:spPr>
        <p:txBody>
          <a:bodyPr/>
          <a:lstStyle/>
          <a:p>
            <a:r>
              <a:rPr lang="ru-RU" sz="1200" b="1" dirty="0" smtClean="0"/>
              <a:t>Вклад исследования в реализацию стратегического проекта</a:t>
            </a:r>
            <a:endParaRPr lang="ru-RU" sz="1200" b="1" dirty="0"/>
          </a:p>
        </p:txBody>
      </p:sp>
      <p:sp>
        <p:nvSpPr>
          <p:cNvPr id="10" name="Текст 4">
            <a:extLst>
              <a:ext uri="{FF2B5EF4-FFF2-40B4-BE49-F238E27FC236}">
                <a16:creationId xmlns:a16="http://schemas.microsoft.com/office/drawing/2014/main" id="{A6622317-DCC7-F945-8031-3E7F389B987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61259" y="1128530"/>
            <a:ext cx="11388700" cy="386506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Эффекты проекта, вклад в реализацию стратегического проекта</a:t>
            </a:r>
            <a:endParaRPr lang="ru-RU" sz="18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6622317-DCC7-F945-8031-3E7F389B987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61259" y="1604682"/>
            <a:ext cx="11634906" cy="2985247"/>
          </a:xfrm>
        </p:spPr>
        <p:txBody>
          <a:bodyPr>
            <a:noAutofit/>
          </a:bodyPr>
          <a:lstStyle/>
          <a:p>
            <a:pPr marL="540000" indent="-342900">
              <a:buFont typeface="Arial" panose="020B0604020202020204" pitchFamily="34" charset="0"/>
              <a:buChar char="•"/>
            </a:pPr>
            <a:r>
              <a:rPr lang="ru-RU" sz="1500" dirty="0" smtClean="0"/>
              <a:t>Эффекты на уровне НИУ ВШЭ, на отраслевом / региональном уровне, на национальном уровне</a:t>
            </a:r>
          </a:p>
          <a:p>
            <a:pPr marL="540000" indent="-342900">
              <a:buFont typeface="Arial" panose="020B0604020202020204" pitchFamily="34" charset="0"/>
              <a:buChar char="•"/>
            </a:pPr>
            <a:r>
              <a:rPr lang="ru-RU" sz="1500" dirty="0" smtClean="0"/>
              <a:t>Достижению каких ожидаемых результатов стратегического способствует проект</a:t>
            </a:r>
          </a:p>
          <a:p>
            <a:pPr marL="540000" indent="-342900">
              <a:buFont typeface="Arial" panose="020B0604020202020204" pitchFamily="34" charset="0"/>
              <a:buChar char="•"/>
            </a:pPr>
            <a:r>
              <a:rPr lang="ru-RU" sz="1500" dirty="0" smtClean="0"/>
              <a:t>Решению каких задач </a:t>
            </a:r>
            <a:r>
              <a:rPr lang="ru-RU" sz="1500" dirty="0"/>
              <a:t>стратегического способствует проект</a:t>
            </a:r>
            <a:endParaRPr lang="ru-RU" sz="1500" dirty="0" smtClean="0"/>
          </a:p>
        </p:txBody>
      </p:sp>
    </p:spTree>
    <p:extLst>
      <p:ext uri="{BB962C8B-B14F-4D97-AF65-F5344CB8AC3E}">
        <p14:creationId xmlns:p14="http://schemas.microsoft.com/office/powerpoint/2010/main" val="1654617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B68095CB-94DB-754D-A4ED-35EBDDB3F74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61766" y="548720"/>
            <a:ext cx="2647148" cy="408109"/>
          </a:xfrm>
        </p:spPr>
        <p:txBody>
          <a:bodyPr/>
          <a:lstStyle/>
          <a:p>
            <a:r>
              <a:rPr lang="ru-RU" sz="1200" b="1" dirty="0" smtClean="0"/>
              <a:t>Название проекта</a:t>
            </a:r>
            <a:endParaRPr lang="ru-RU" sz="1200" b="1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5FE4DD9E-D443-AF4F-A072-F5C4D494A05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59891" y="548720"/>
            <a:ext cx="3509259" cy="408109"/>
          </a:xfrm>
        </p:spPr>
        <p:txBody>
          <a:bodyPr/>
          <a:lstStyle/>
          <a:p>
            <a:r>
              <a:rPr lang="ru-RU" sz="1200" b="1" dirty="0" smtClean="0"/>
              <a:t>Команда</a:t>
            </a:r>
            <a:endParaRPr lang="ru-RU" sz="1200" b="1" dirty="0"/>
          </a:p>
        </p:txBody>
      </p:sp>
      <p:sp>
        <p:nvSpPr>
          <p:cNvPr id="10" name="Текст 4">
            <a:extLst>
              <a:ext uri="{FF2B5EF4-FFF2-40B4-BE49-F238E27FC236}">
                <a16:creationId xmlns:a16="http://schemas.microsoft.com/office/drawing/2014/main" id="{A6622317-DCC7-F945-8031-3E7F389B987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61259" y="1128530"/>
            <a:ext cx="11388700" cy="386506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Команда проекта</a:t>
            </a:r>
            <a:endParaRPr lang="ru-RU" sz="1800" dirty="0"/>
          </a:p>
        </p:txBody>
      </p:sp>
      <p:sp>
        <p:nvSpPr>
          <p:cNvPr id="7" name="Текст 4">
            <a:extLst>
              <a:ext uri="{FF2B5EF4-FFF2-40B4-BE49-F238E27FC236}">
                <a16:creationId xmlns:a16="http://schemas.microsoft.com/office/drawing/2014/main" id="{A6622317-DCC7-F945-8031-3E7F389B987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61259" y="4015165"/>
            <a:ext cx="11388700" cy="386506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Партнеры проекта</a:t>
            </a:r>
            <a:endParaRPr lang="ru-RU" sz="1800" dirty="0"/>
          </a:p>
        </p:txBody>
      </p:sp>
      <p:sp>
        <p:nvSpPr>
          <p:cNvPr id="9" name="Текст 4">
            <a:extLst>
              <a:ext uri="{FF2B5EF4-FFF2-40B4-BE49-F238E27FC236}">
                <a16:creationId xmlns:a16="http://schemas.microsoft.com/office/drawing/2014/main" id="{A6622317-DCC7-F945-8031-3E7F389B987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648065" y="4086880"/>
            <a:ext cx="3001894" cy="350649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E61F3D"/>
                </a:solidFill>
              </a:rPr>
              <a:t>При наличии</a:t>
            </a:r>
            <a:endParaRPr lang="ru-RU" sz="1800" dirty="0">
              <a:solidFill>
                <a:srgbClr val="E61F3D"/>
              </a:solidFill>
            </a:endParaRPr>
          </a:p>
        </p:txBody>
      </p:sp>
      <p:sp>
        <p:nvSpPr>
          <p:cNvPr id="11" name="Текст 4">
            <a:extLst>
              <a:ext uri="{FF2B5EF4-FFF2-40B4-BE49-F238E27FC236}">
                <a16:creationId xmlns:a16="http://schemas.microsoft.com/office/drawing/2014/main" id="{A6622317-DCC7-F945-8031-3E7F389B987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61259" y="1568824"/>
            <a:ext cx="11634906" cy="1990164"/>
          </a:xfrm>
        </p:spPr>
        <p:txBody>
          <a:bodyPr>
            <a:noAutofit/>
          </a:bodyPr>
          <a:lstStyle/>
          <a:p>
            <a:pPr marL="540000" indent="-342900">
              <a:buFont typeface="Arial" panose="020B0604020202020204" pitchFamily="34" charset="0"/>
              <a:buChar char="•"/>
            </a:pPr>
            <a:r>
              <a:rPr lang="ru-RU" sz="1500" dirty="0" smtClean="0"/>
              <a:t>Руководитель проекта: кто (кратко), и почему (</a:t>
            </a:r>
          </a:p>
          <a:p>
            <a:pPr marL="540000" indent="-342900">
              <a:buFont typeface="Arial" panose="020B0604020202020204" pitchFamily="34" charset="0"/>
              <a:buChar char="•"/>
            </a:pPr>
            <a:r>
              <a:rPr lang="ru-RU" sz="1500" dirty="0" smtClean="0"/>
              <a:t>Исследователи-сотрудники НИУ ВШЭ: количество, из каких кампусов / факультетов, ученые степени, опыт участия в </a:t>
            </a:r>
            <a:r>
              <a:rPr lang="ru-RU" sz="1500" dirty="0" err="1" smtClean="0"/>
              <a:t>стратпроекте</a:t>
            </a:r>
            <a:endParaRPr lang="ru-RU" sz="1500" dirty="0" smtClean="0"/>
          </a:p>
          <a:p>
            <a:pPr marL="540000" indent="-342900">
              <a:buFont typeface="Arial" panose="020B0604020202020204" pitchFamily="34" charset="0"/>
              <a:buChar char="•"/>
            </a:pPr>
            <a:r>
              <a:rPr lang="ru-RU" sz="1500" dirty="0" smtClean="0"/>
              <a:t>Студенты и аспиранты НИУ ВШЭ: количество, </a:t>
            </a:r>
            <a:r>
              <a:rPr lang="ru-RU" sz="1500" dirty="0"/>
              <a:t>из каких кампусов / </a:t>
            </a:r>
            <a:r>
              <a:rPr lang="ru-RU" sz="1500" dirty="0" smtClean="0"/>
              <a:t>факультетов, участие в конкурсах исследовательских проектов (при наличии)</a:t>
            </a:r>
          </a:p>
          <a:p>
            <a:pPr marL="540000" indent="-342900">
              <a:buFont typeface="Arial" panose="020B0604020202020204" pitchFamily="34" charset="0"/>
              <a:buChar char="•"/>
            </a:pPr>
            <a:r>
              <a:rPr lang="ru-RU" sz="1500" dirty="0" smtClean="0"/>
              <a:t>Задел исследователей по тематике проекта: публикации </a:t>
            </a:r>
            <a:r>
              <a:rPr lang="en-US" sz="1500" dirty="0" smtClean="0"/>
              <a:t>Q1 / Q2, </a:t>
            </a:r>
            <a:r>
              <a:rPr lang="ru-RU" sz="1500" dirty="0" err="1" smtClean="0"/>
              <a:t>РИДы</a:t>
            </a:r>
            <a:r>
              <a:rPr lang="ru-RU" sz="1500" dirty="0" smtClean="0"/>
              <a:t>, доклады на международных конференциях, иное</a:t>
            </a:r>
          </a:p>
        </p:txBody>
      </p:sp>
      <p:sp>
        <p:nvSpPr>
          <p:cNvPr id="12" name="Текст 4">
            <a:extLst>
              <a:ext uri="{FF2B5EF4-FFF2-40B4-BE49-F238E27FC236}">
                <a16:creationId xmlns:a16="http://schemas.microsoft.com/office/drawing/2014/main" id="{A6622317-DCC7-F945-8031-3E7F389B987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61259" y="4473388"/>
            <a:ext cx="11634906" cy="1990164"/>
          </a:xfrm>
        </p:spPr>
        <p:txBody>
          <a:bodyPr>
            <a:noAutofit/>
          </a:bodyPr>
          <a:lstStyle/>
          <a:p>
            <a:pPr marL="540000" indent="-342900">
              <a:buFont typeface="Arial" panose="020B0604020202020204" pitchFamily="34" charset="0"/>
              <a:buChar char="•"/>
            </a:pPr>
            <a:r>
              <a:rPr lang="ru-RU" sz="1500" dirty="0" smtClean="0"/>
              <a:t>Краткая информация о партнере</a:t>
            </a:r>
          </a:p>
          <a:p>
            <a:pPr marL="540000" indent="-342900">
              <a:buFont typeface="Arial" panose="020B0604020202020204" pitchFamily="34" charset="0"/>
              <a:buChar char="•"/>
            </a:pPr>
            <a:r>
              <a:rPr lang="ru-RU" sz="1500" dirty="0" smtClean="0"/>
              <a:t>Роль (что дает проекту)</a:t>
            </a:r>
          </a:p>
          <a:p>
            <a:pPr marL="540000" indent="-342900">
              <a:buFont typeface="Arial" panose="020B0604020202020204" pitchFamily="34" charset="0"/>
              <a:buChar char="•"/>
            </a:pPr>
            <a:r>
              <a:rPr lang="ru-RU" sz="1500" dirty="0" smtClean="0"/>
              <a:t>Интерес партнера в реализации проекта (что получает от проекта)</a:t>
            </a:r>
          </a:p>
        </p:txBody>
      </p:sp>
      <p:sp>
        <p:nvSpPr>
          <p:cNvPr id="13" name="Текст 4">
            <a:extLst>
              <a:ext uri="{FF2B5EF4-FFF2-40B4-BE49-F238E27FC236}">
                <a16:creationId xmlns:a16="http://schemas.microsoft.com/office/drawing/2014/main" id="{A6622317-DCC7-F945-8031-3E7F389B987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624918" y="1267996"/>
            <a:ext cx="5567082" cy="603234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E61F3D"/>
                </a:solidFill>
              </a:rPr>
              <a:t>При необходимости можно разделить описание команды и партнеров на 2 слайда</a:t>
            </a:r>
            <a:endParaRPr lang="ru-RU" sz="1800" dirty="0">
              <a:solidFill>
                <a:srgbClr val="E61F3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125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FF74A83-394A-E64F-B26C-8B288BF617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208E74D-9D70-3B41-9778-E6E8B05CDF2D}"/>
              </a:ext>
            </a:extLst>
          </p:cNvPr>
          <p:cNvCxnSpPr>
            <a:cxnSpLocks/>
          </p:cNvCxnSpPr>
          <p:nvPr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9B3484F-8C76-694C-8CD1-F1F8262BD87E}"/>
              </a:ext>
            </a:extLst>
          </p:cNvPr>
          <p:cNvCxnSpPr>
            <a:cxnSpLocks/>
          </p:cNvCxnSpPr>
          <p:nvPr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571D10A-0DDC-9847-BD1B-712A3C9F3055}"/>
              </a:ext>
            </a:extLst>
          </p:cNvPr>
          <p:cNvCxnSpPr>
            <a:cxnSpLocks/>
          </p:cNvCxnSpPr>
          <p:nvPr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8E64125C-F6DE-1F4A-A554-9F1C35EAFB8C}"/>
              </a:ext>
            </a:extLst>
          </p:cNvPr>
          <p:cNvSpPr txBox="1"/>
          <p:nvPr/>
        </p:nvSpPr>
        <p:spPr>
          <a:xfrm>
            <a:off x="10337843" y="497315"/>
            <a:ext cx="671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9</a:t>
            </a:fld>
            <a:endParaRPr lang="ru-RU" sz="200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2E2D9CC-0CF4-324B-BFF1-AC830802DEEB}"/>
              </a:ext>
            </a:extLst>
          </p:cNvPr>
          <p:cNvCxnSpPr>
            <a:cxnSpLocks/>
          </p:cNvCxnSpPr>
          <p:nvPr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44444CA-9D6F-284E-98D3-495FED2BD6B6}"/>
              </a:ext>
            </a:extLst>
          </p:cNvPr>
          <p:cNvSpPr txBox="1"/>
          <p:nvPr/>
        </p:nvSpPr>
        <p:spPr>
          <a:xfrm>
            <a:off x="489975" y="1396903"/>
            <a:ext cx="10132991" cy="83099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2400">
                <a:solidFill>
                  <a:srgbClr val="102D69"/>
                </a:solidFill>
                <a:latin typeface="HSE Sans" panose="02000000000000000000" pitchFamily="2" charset="0"/>
              </a:rPr>
              <a:t>Дополнительная </a:t>
            </a:r>
            <a:br>
              <a:rPr lang="ru-RU" sz="240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>
                <a:solidFill>
                  <a:srgbClr val="102D69"/>
                </a:solidFill>
                <a:latin typeface="HSE Sans" panose="02000000000000000000" pitchFamily="2" charset="0"/>
              </a:rPr>
              <a:t>цветовая гамма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D8FC5D1-C06C-E849-9E8B-5E67DDC48923}"/>
              </a:ext>
            </a:extLst>
          </p:cNvPr>
          <p:cNvSpPr txBox="1"/>
          <p:nvPr/>
        </p:nvSpPr>
        <p:spPr>
          <a:xfrm>
            <a:off x="517199" y="2367263"/>
            <a:ext cx="2808710" cy="1692771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300" dirty="0">
                <a:latin typeface="HSE Sans" panose="02000000000000000000" pitchFamily="2" charset="0"/>
              </a:rPr>
              <a:t>Для оформления графиков, таблиц, диаграмм могут потребоваться дополнительные цвета и вы совершенно правы, задавая вопрос, какие цвета использовать и где их взять. Мы предлагаем использовать палитру цветов Вышки для этих целей.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A83BFAB-DEA4-5E45-92C4-E5AF0FE3E415}"/>
              </a:ext>
            </a:extLst>
          </p:cNvPr>
          <p:cNvSpPr/>
          <p:nvPr/>
        </p:nvSpPr>
        <p:spPr>
          <a:xfrm>
            <a:off x="5392982" y="1539363"/>
            <a:ext cx="830997" cy="830997"/>
          </a:xfrm>
          <a:prstGeom prst="ellipse">
            <a:avLst/>
          </a:prstGeom>
          <a:solidFill>
            <a:srgbClr val="0E2D69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DE0A4AB-A313-3D40-B5AD-E5C8DC95DB74}"/>
              </a:ext>
            </a:extLst>
          </p:cNvPr>
          <p:cNvSpPr/>
          <p:nvPr/>
        </p:nvSpPr>
        <p:spPr>
          <a:xfrm>
            <a:off x="6742925" y="1539363"/>
            <a:ext cx="830997" cy="830997"/>
          </a:xfrm>
          <a:prstGeom prst="ellipse">
            <a:avLst/>
          </a:prstGeom>
          <a:solidFill>
            <a:srgbClr val="234A9B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78E7781-F2DE-D74E-9B7F-C8C6D0D61522}"/>
              </a:ext>
            </a:extLst>
          </p:cNvPr>
          <p:cNvSpPr/>
          <p:nvPr/>
        </p:nvSpPr>
        <p:spPr>
          <a:xfrm>
            <a:off x="8092868" y="1539363"/>
            <a:ext cx="830997" cy="830997"/>
          </a:xfrm>
          <a:prstGeom prst="ellipse">
            <a:avLst/>
          </a:prstGeom>
          <a:solidFill>
            <a:srgbClr val="11A0D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7827DCE-02F9-5143-BDEA-B106C5917739}"/>
              </a:ext>
            </a:extLst>
          </p:cNvPr>
          <p:cNvSpPr/>
          <p:nvPr/>
        </p:nvSpPr>
        <p:spPr>
          <a:xfrm>
            <a:off x="9442811" y="1539363"/>
            <a:ext cx="830997" cy="830997"/>
          </a:xfrm>
          <a:prstGeom prst="ellipse">
            <a:avLst/>
          </a:prstGeom>
          <a:solidFill>
            <a:srgbClr val="029C6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13482E6-4D29-2A46-BB3E-589A6F246F89}"/>
              </a:ext>
            </a:extLst>
          </p:cNvPr>
          <p:cNvSpPr/>
          <p:nvPr/>
        </p:nvSpPr>
        <p:spPr>
          <a:xfrm>
            <a:off x="10792754" y="1539363"/>
            <a:ext cx="830997" cy="830997"/>
          </a:xfrm>
          <a:prstGeom prst="ellipse">
            <a:avLst/>
          </a:prstGeom>
          <a:solidFill>
            <a:srgbClr val="EB681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51925AB-6C21-5A46-9F9B-1CA8099188A8}"/>
              </a:ext>
            </a:extLst>
          </p:cNvPr>
          <p:cNvSpPr/>
          <p:nvPr/>
        </p:nvSpPr>
        <p:spPr>
          <a:xfrm>
            <a:off x="5392982" y="2800272"/>
            <a:ext cx="830997" cy="830997"/>
          </a:xfrm>
          <a:prstGeom prst="ellipse">
            <a:avLst/>
          </a:prstGeom>
          <a:solidFill>
            <a:srgbClr val="7D4EB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E02F69A0-A988-4242-A9E8-880848B00B03}"/>
              </a:ext>
            </a:extLst>
          </p:cNvPr>
          <p:cNvSpPr/>
          <p:nvPr/>
        </p:nvSpPr>
        <p:spPr>
          <a:xfrm>
            <a:off x="6742925" y="2800272"/>
            <a:ext cx="830997" cy="830997"/>
          </a:xfrm>
          <a:prstGeom prst="ellipse">
            <a:avLst/>
          </a:prstGeom>
          <a:solidFill>
            <a:srgbClr val="E61F3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5A6A957B-BB32-3240-89BD-33052ADA9ABF}"/>
              </a:ext>
            </a:extLst>
          </p:cNvPr>
          <p:cNvSpPr/>
          <p:nvPr/>
        </p:nvSpPr>
        <p:spPr>
          <a:xfrm>
            <a:off x="8092868" y="2800272"/>
            <a:ext cx="830997" cy="830997"/>
          </a:xfrm>
          <a:prstGeom prst="ellipse">
            <a:avLst/>
          </a:prstGeom>
          <a:solidFill>
            <a:srgbClr val="FBBA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BAE87591-F9D6-6344-9807-0B35DF0B2062}"/>
              </a:ext>
            </a:extLst>
          </p:cNvPr>
          <p:cNvSpPr/>
          <p:nvPr/>
        </p:nvSpPr>
        <p:spPr>
          <a:xfrm>
            <a:off x="9442811" y="2800272"/>
            <a:ext cx="830997" cy="830997"/>
          </a:xfrm>
          <a:prstGeom prst="ellipse">
            <a:avLst/>
          </a:prstGeom>
          <a:solidFill>
            <a:srgbClr val="7DA0D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8769F254-2DAF-F84D-832D-24A3D0003AAB}"/>
              </a:ext>
            </a:extLst>
          </p:cNvPr>
          <p:cNvSpPr/>
          <p:nvPr/>
        </p:nvSpPr>
        <p:spPr>
          <a:xfrm>
            <a:off x="10792754" y="2800272"/>
            <a:ext cx="830997" cy="830997"/>
          </a:xfrm>
          <a:prstGeom prst="ellipse">
            <a:avLst/>
          </a:prstGeom>
          <a:solidFill>
            <a:srgbClr val="47A0A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121E739E-B51D-C142-BDEB-28AD4BA9CA01}"/>
              </a:ext>
            </a:extLst>
          </p:cNvPr>
          <p:cNvSpPr/>
          <p:nvPr/>
        </p:nvSpPr>
        <p:spPr>
          <a:xfrm>
            <a:off x="5392982" y="4061182"/>
            <a:ext cx="830997" cy="830997"/>
          </a:xfrm>
          <a:prstGeom prst="ellipse">
            <a:avLst/>
          </a:prstGeom>
          <a:solidFill>
            <a:srgbClr val="EB8C3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8F99637E-2D27-9242-AFF4-A09F1DDC431E}"/>
              </a:ext>
            </a:extLst>
          </p:cNvPr>
          <p:cNvSpPr/>
          <p:nvPr/>
        </p:nvSpPr>
        <p:spPr>
          <a:xfrm>
            <a:off x="6742925" y="4061182"/>
            <a:ext cx="830997" cy="830997"/>
          </a:xfrm>
          <a:prstGeom prst="ellipse">
            <a:avLst/>
          </a:prstGeom>
          <a:solidFill>
            <a:srgbClr val="96628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D3F586A1-643C-B345-9ADE-799A215A0217}"/>
              </a:ext>
            </a:extLst>
          </p:cNvPr>
          <p:cNvSpPr/>
          <p:nvPr/>
        </p:nvSpPr>
        <p:spPr>
          <a:xfrm>
            <a:off x="8092868" y="4061182"/>
            <a:ext cx="830997" cy="830997"/>
          </a:xfrm>
          <a:prstGeom prst="ellipse">
            <a:avLst/>
          </a:prstGeom>
          <a:solidFill>
            <a:srgbClr val="CD5A5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D1DFB083-9056-1444-9A0D-2C325BC82455}"/>
              </a:ext>
            </a:extLst>
          </p:cNvPr>
          <p:cNvSpPr/>
          <p:nvPr/>
        </p:nvSpPr>
        <p:spPr>
          <a:xfrm>
            <a:off x="9442811" y="4061182"/>
            <a:ext cx="830997" cy="830997"/>
          </a:xfrm>
          <a:prstGeom prst="ellipse">
            <a:avLst/>
          </a:prstGeom>
          <a:solidFill>
            <a:srgbClr val="FFD74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F34B6D0A-E0DA-6544-B438-0448F952579B}"/>
              </a:ext>
            </a:extLst>
          </p:cNvPr>
          <p:cNvSpPr/>
          <p:nvPr/>
        </p:nvSpPr>
        <p:spPr>
          <a:xfrm>
            <a:off x="10792754" y="4061182"/>
            <a:ext cx="830997" cy="830997"/>
          </a:xfrm>
          <a:prstGeom prst="ellipse">
            <a:avLst/>
          </a:prstGeom>
          <a:solidFill>
            <a:srgbClr val="CDDDF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9A0ADF3E-E144-3748-847C-21566C272BC7}"/>
              </a:ext>
            </a:extLst>
          </p:cNvPr>
          <p:cNvSpPr/>
          <p:nvPr/>
        </p:nvSpPr>
        <p:spPr>
          <a:xfrm>
            <a:off x="5392982" y="5341342"/>
            <a:ext cx="830997" cy="830997"/>
          </a:xfrm>
          <a:prstGeom prst="ellipse">
            <a:avLst/>
          </a:prstGeom>
          <a:solidFill>
            <a:srgbClr val="D7EBB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EB345C75-AE5D-2640-AA19-BA885DDC38A2}"/>
              </a:ext>
            </a:extLst>
          </p:cNvPr>
          <p:cNvSpPr/>
          <p:nvPr/>
        </p:nvSpPr>
        <p:spPr>
          <a:xfrm>
            <a:off x="6742925" y="5341342"/>
            <a:ext cx="830997" cy="830997"/>
          </a:xfrm>
          <a:prstGeom prst="ellipse">
            <a:avLst/>
          </a:prstGeom>
          <a:solidFill>
            <a:srgbClr val="FFDC9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6F2F2A4F-FBE1-7149-9E3D-BFEB7D66D50D}"/>
              </a:ext>
            </a:extLst>
          </p:cNvPr>
          <p:cNvSpPr/>
          <p:nvPr/>
        </p:nvSpPr>
        <p:spPr>
          <a:xfrm>
            <a:off x="8092868" y="5341342"/>
            <a:ext cx="830997" cy="830997"/>
          </a:xfrm>
          <a:prstGeom prst="ellipse">
            <a:avLst/>
          </a:prstGeom>
          <a:solidFill>
            <a:srgbClr val="D7C3F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61E3DF2C-C678-544A-9859-37315568A0F1}"/>
              </a:ext>
            </a:extLst>
          </p:cNvPr>
          <p:cNvSpPr/>
          <p:nvPr/>
        </p:nvSpPr>
        <p:spPr>
          <a:xfrm>
            <a:off x="9442811" y="5341342"/>
            <a:ext cx="830997" cy="830997"/>
          </a:xfrm>
          <a:prstGeom prst="ellipse">
            <a:avLst/>
          </a:prstGeom>
          <a:solidFill>
            <a:srgbClr val="F6C3C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DE4896C9-4AB9-D643-B3ED-7FAD81A68D76}"/>
              </a:ext>
            </a:extLst>
          </p:cNvPr>
          <p:cNvSpPr/>
          <p:nvPr/>
        </p:nvSpPr>
        <p:spPr>
          <a:xfrm>
            <a:off x="10792754" y="5341342"/>
            <a:ext cx="830997" cy="830997"/>
          </a:xfrm>
          <a:prstGeom prst="ellipse">
            <a:avLst/>
          </a:prstGeom>
          <a:solidFill>
            <a:srgbClr val="FFF07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EC66643-1ABC-3D4D-9BCC-76A74AE83A92}"/>
              </a:ext>
            </a:extLst>
          </p:cNvPr>
          <p:cNvSpPr txBox="1"/>
          <p:nvPr/>
        </p:nvSpPr>
        <p:spPr>
          <a:xfrm>
            <a:off x="1057816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D5912A7-8DCC-AF4C-82B2-7283ED0B4053}"/>
              </a:ext>
            </a:extLst>
          </p:cNvPr>
          <p:cNvSpPr txBox="1"/>
          <p:nvPr/>
        </p:nvSpPr>
        <p:spPr>
          <a:xfrm>
            <a:off x="3365627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B16C3C5-5235-EC47-85FA-7C1895E625F8}"/>
              </a:ext>
            </a:extLst>
          </p:cNvPr>
          <p:cNvSpPr txBox="1"/>
          <p:nvPr/>
        </p:nvSpPr>
        <p:spPr>
          <a:xfrm>
            <a:off x="6158118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636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Пользовательские 1">
      <a:dk1>
        <a:srgbClr val="0F2C68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00" dirty="0">
            <a:latin typeface="HSE Sans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2177</TotalTime>
  <Words>532</Words>
  <Application>Microsoft Office PowerPoint</Application>
  <PresentationFormat>Широкоэкранный</PresentationFormat>
  <Paragraphs>78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HSE Sans</vt:lpstr>
      <vt:lpstr>Office Theme</vt:lpstr>
      <vt:lpstr>Название проекта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Кутьков Юрий Юрьевич</dc:creator>
  <cp:lastModifiedBy>Попов Константин Александрович</cp:lastModifiedBy>
  <cp:revision>717</cp:revision>
  <cp:lastPrinted>2021-11-11T13:08:00Z</cp:lastPrinted>
  <dcterms:created xsi:type="dcterms:W3CDTF">2021-11-11T08:52:00Z</dcterms:created>
  <dcterms:modified xsi:type="dcterms:W3CDTF">2024-04-04T12:08:38Z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0x0101002A9C74E6E830D74E9B0FDDB4017A5417</vt:lpwstr>
  </property>
  <property fmtid="{D5CDD505-2E9C-101B-9397-08002B2CF9AE}" pid="3" name="ICV">
    <vt:lpwstr>526D29B538AE4BD19CAF332365043FD3_13</vt:lpwstr>
  </property>
  <property fmtid="{D5CDD505-2E9C-101B-9397-08002B2CF9AE}" pid="4" name="KSOProductBuildVer">
    <vt:lpwstr>1049-12.2.0.13359</vt:lpwstr>
  </property>
</Properties>
</file>