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361" r:id="rId2"/>
    <p:sldId id="362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25" userDrawn="1">
          <p15:clr>
            <a:srgbClr val="A4A3A4"/>
          </p15:clr>
        </p15:guide>
        <p15:guide id="2" pos="1209" userDrawn="1">
          <p15:clr>
            <a:srgbClr val="A4A3A4"/>
          </p15:clr>
        </p15:guide>
        <p15:guide id="3" pos="2955" userDrawn="1">
          <p15:clr>
            <a:srgbClr val="A4A3A4"/>
          </p15:clr>
        </p15:guide>
        <p15:guide id="4" pos="2071" userDrawn="1">
          <p15:clr>
            <a:srgbClr val="A4A3A4"/>
          </p15:clr>
        </p15:guide>
        <p15:guide id="5" pos="3852" userDrawn="1">
          <p15:clr>
            <a:srgbClr val="A4A3A4"/>
          </p15:clr>
        </p15:guide>
        <p15:guide id="6" pos="4702" userDrawn="1">
          <p15:clr>
            <a:srgbClr val="A4A3A4"/>
          </p15:clr>
        </p15:guide>
        <p15:guide id="7" pos="5586" userDrawn="1">
          <p15:clr>
            <a:srgbClr val="A4A3A4"/>
          </p15:clr>
        </p15:guide>
        <p15:guide id="8" pos="7334" userDrawn="1">
          <p15:clr>
            <a:srgbClr val="A4A3A4"/>
          </p15:clr>
        </p15:guide>
        <p15:guide id="9" orient="horz" pos="3943" userDrawn="1">
          <p15:clr>
            <a:srgbClr val="A4A3A4"/>
          </p15:clr>
        </p15:guide>
        <p15:guide id="10" pos="6471" userDrawn="1">
          <p15:clr>
            <a:srgbClr val="A4A3A4"/>
          </p15:clr>
        </p15:guide>
        <p15:guide id="11" orient="horz" pos="9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D69"/>
    <a:srgbClr val="E61F3D"/>
    <a:srgbClr val="47A0A0"/>
    <a:srgbClr val="234A9B"/>
    <a:srgbClr val="7DA0D3"/>
    <a:srgbClr val="7DEBD3"/>
    <a:srgbClr val="96628C"/>
    <a:srgbClr val="029C63"/>
    <a:srgbClr val="FBBA00"/>
    <a:srgbClr val="EB6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3"/>
    <p:restoredTop sz="94014"/>
  </p:normalViewPr>
  <p:slideViewPr>
    <p:cSldViewPr snapToGrid="0" snapToObjects="1" showGuides="1">
      <p:cViewPr varScale="1">
        <p:scale>
          <a:sx n="107" d="100"/>
          <a:sy n="107" d="100"/>
        </p:scale>
        <p:origin x="972" y="108"/>
      </p:cViewPr>
      <p:guideLst>
        <p:guide pos="325"/>
        <p:guide pos="1209"/>
        <p:guide pos="2955"/>
        <p:guide pos="2071"/>
        <p:guide pos="3852"/>
        <p:guide pos="4702"/>
        <p:guide pos="5586"/>
        <p:guide pos="7334"/>
        <p:guide orient="horz" pos="3943"/>
        <p:guide pos="6471"/>
        <p:guide orient="horz" pos="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9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6942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/>
          <p:cNvCxnSpPr/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/>
          <p:cNvCxnSpPr/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/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/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0"/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6"/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9"/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3"/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34"/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35"/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36"/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7"/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8"/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9"/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40"/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41"/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42"/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43"/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44"/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45"/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46"/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8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/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US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/>
          <p:cNvCxnSpPr/>
          <p:nvPr userDrawn="1"/>
        </p:nvCxnSpPr>
        <p:spPr>
          <a:xfrm>
            <a:off x="3604333" y="462021"/>
            <a:ext cx="0" cy="450618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1307879" y="632051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/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8951876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1011715" y="480538"/>
            <a:ext cx="2521598" cy="415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 sz="2400" b="1" dirty="0"/>
              <a:t>Школа финансов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/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/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/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/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/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/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/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/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/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/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US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/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/>
          <p:cNvCxnSpPr/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/>
          <p:cNvCxnSpPr/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/>
          <p:cNvCxnSpPr/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/>
          <p:cNvCxnSpPr/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/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/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US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/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/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573" y="1956435"/>
            <a:ext cx="9956889" cy="1978323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Название проекта</a:t>
            </a:r>
            <a:endParaRPr lang="ru-RU" sz="2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857059" y="1131806"/>
            <a:ext cx="2045403" cy="463186"/>
          </a:xfrm>
        </p:spPr>
        <p:txBody>
          <a:bodyPr>
            <a:normAutofit/>
          </a:bodyPr>
          <a:lstStyle/>
          <a:p>
            <a:r>
              <a:rPr lang="ru-RU" sz="1400" b="1" dirty="0"/>
              <a:t>Москва</a:t>
            </a:r>
          </a:p>
          <a:p>
            <a:r>
              <a:rPr lang="ru-RU" sz="1400" b="1" dirty="0" smtClean="0"/>
              <a:t>2024</a:t>
            </a:r>
            <a:endParaRPr lang="ru-RU" sz="1400" b="1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5572" y="4986279"/>
            <a:ext cx="9728647" cy="1045950"/>
          </a:xfrm>
        </p:spPr>
        <p:txBody>
          <a:bodyPr>
            <a:normAutofit/>
          </a:bodyPr>
          <a:lstStyle/>
          <a:p>
            <a:r>
              <a:rPr lang="ru-RU" b="1" dirty="0" smtClean="0"/>
              <a:t>Руководитель проекта:</a:t>
            </a:r>
          </a:p>
          <a:p>
            <a:r>
              <a:rPr lang="ru-RU" dirty="0" smtClean="0"/>
              <a:t>Фамилия Имя Отчество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ученая степень, должность / факультет, уровень подготовки, курс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6259420" y="1131806"/>
            <a:ext cx="2402606" cy="463186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Конкурс проектов молодых ученых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131" y="1107734"/>
            <a:ext cx="2894994" cy="564279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 txBox="1">
            <a:spLocks/>
          </p:cNvSpPr>
          <p:nvPr/>
        </p:nvSpPr>
        <p:spPr>
          <a:xfrm>
            <a:off x="945572" y="4061215"/>
            <a:ext cx="9956889" cy="63724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Предложен для реализации в рамках стратегического проекта </a:t>
            </a:r>
            <a:r>
              <a:rPr lang="ru-RU" sz="1800" b="1" dirty="0" smtClean="0"/>
              <a:t>Название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03639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4C702D-3B32-78F4-C139-7D6847DB3E51}"/>
              </a:ext>
            </a:extLst>
          </p:cNvPr>
          <p:cNvSpPr txBox="1"/>
          <p:nvPr/>
        </p:nvSpPr>
        <p:spPr>
          <a:xfrm>
            <a:off x="0" y="4493356"/>
            <a:ext cx="12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i="1" dirty="0" smtClean="0">
                <a:solidFill>
                  <a:schemeClr val="bg1"/>
                </a:solidFill>
                <a:latin typeface="HSE Sans" panose="02000000000000000000" pitchFamily="2" charset="0"/>
              </a:rPr>
              <a:t>Спасибо за внимание!</a:t>
            </a:r>
            <a:endParaRPr lang="en-RU" sz="2200" i="1" dirty="0">
              <a:solidFill>
                <a:schemeClr val="bg1"/>
              </a:solidFill>
              <a:latin typeface="HSE Sans" panose="020000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Содержание презентации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Содержание презентации:</a:t>
            </a:r>
            <a:endParaRPr lang="ru-RU" sz="1800" dirty="0"/>
          </a:p>
        </p:txBody>
      </p:sp>
      <p:sp>
        <p:nvSpPr>
          <p:cNvPr id="21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55001" y="1885575"/>
            <a:ext cx="3001894" cy="38650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Рекомендуемая структура</a:t>
            </a:r>
            <a:endParaRPr lang="ru-RU" sz="1800" dirty="0">
              <a:solidFill>
                <a:srgbClr val="E61F3D"/>
              </a:solidFill>
            </a:endParaRPr>
          </a:p>
        </p:txBody>
      </p:sp>
      <p:sp>
        <p:nvSpPr>
          <p:cNvPr id="2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604682"/>
            <a:ext cx="11634906" cy="2985247"/>
          </a:xfrm>
        </p:spPr>
        <p:txBody>
          <a:bodyPr>
            <a:noAutofit/>
          </a:bodyPr>
          <a:lstStyle/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Описание исследования</a:t>
            </a:r>
            <a:endParaRPr lang="ru-RU" sz="1400" dirty="0" smtClean="0"/>
          </a:p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Методология и информационная база исследования</a:t>
            </a:r>
          </a:p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Ожидаемые результаты исследования</a:t>
            </a:r>
          </a:p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Прикладная значимость и возможности коммерциализации</a:t>
            </a:r>
          </a:p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Эффекты проекта, вклад в реализацию стратегического проекта</a:t>
            </a:r>
          </a:p>
          <a:p>
            <a:pPr marL="540000" indent="-342900">
              <a:buFont typeface="+mj-lt"/>
              <a:buAutoNum type="arabicPeriod"/>
            </a:pPr>
            <a:r>
              <a:rPr lang="ru-RU" sz="1800" dirty="0" smtClean="0"/>
              <a:t>Команда проекта, партнеры проекта (при наличии)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120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Описание исследования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Описание исследования</a:t>
            </a:r>
            <a:endParaRPr lang="ru-RU" sz="1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604682"/>
            <a:ext cx="11590082" cy="2985247"/>
          </a:xfrm>
        </p:spPr>
        <p:txBody>
          <a:bodyPr>
            <a:noAutofit/>
          </a:bodyPr>
          <a:lstStyle/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Актуальность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Цели, задачи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Новизна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Сроки реализации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Запрашиваемое финансирование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Каким исследовательски тематикам внутри выбранного стратегического проекта относится</a:t>
            </a:r>
          </a:p>
        </p:txBody>
      </p:sp>
      <p:sp>
        <p:nvSpPr>
          <p:cNvPr id="6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55000" y="1885574"/>
            <a:ext cx="3485987" cy="81280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Рекомендуем отразить, планируется ли учесть замечания к заявке</a:t>
            </a:r>
            <a:endParaRPr lang="ru-RU" sz="1800" dirty="0">
              <a:solidFill>
                <a:srgbClr val="E61F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Описание исследования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Методология и информационная база исследования</a:t>
            </a:r>
            <a:endParaRPr lang="ru-RU" sz="1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55000" y="1885574"/>
            <a:ext cx="3485987" cy="81280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Рекомендуем отразить, планируется ли учесть замечания к заявке</a:t>
            </a:r>
            <a:endParaRPr lang="ru-RU" sz="1800" dirty="0">
              <a:solidFill>
                <a:srgbClr val="E61F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7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Описание исследования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Ожидаемые результаты исследования</a:t>
            </a:r>
            <a:endParaRPr lang="ru-RU" sz="18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275494"/>
              </p:ext>
            </p:extLst>
          </p:nvPr>
        </p:nvGraphicFramePr>
        <p:xfrm>
          <a:off x="261259" y="1515036"/>
          <a:ext cx="11663649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83">
                  <a:extLst>
                    <a:ext uri="{9D8B030D-6E8A-4147-A177-3AD203B41FA5}">
                      <a16:colId xmlns:a16="http://schemas.microsoft.com/office/drawing/2014/main" val="3676145044"/>
                    </a:ext>
                  </a:extLst>
                </a:gridCol>
                <a:gridCol w="3887883">
                  <a:extLst>
                    <a:ext uri="{9D8B030D-6E8A-4147-A177-3AD203B41FA5}">
                      <a16:colId xmlns:a16="http://schemas.microsoft.com/office/drawing/2014/main" val="2093549787"/>
                    </a:ext>
                  </a:extLst>
                </a:gridCol>
                <a:gridCol w="3887883">
                  <a:extLst>
                    <a:ext uri="{9D8B030D-6E8A-4147-A177-3AD203B41FA5}">
                      <a16:colId xmlns:a16="http://schemas.microsoft.com/office/drawing/2014/main" val="205969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Описание планируемого результата</a:t>
                      </a:r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Оформление результата (к</a:t>
                      </a:r>
                      <a:r>
                        <a:rPr lang="ru-RU" sz="1500" baseline="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01.12.2024)</a:t>
                      </a:r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Дальнейшее развитие</a:t>
                      </a:r>
                      <a:r>
                        <a:rPr lang="ru-RU" sz="1500" baseline="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результата</a:t>
                      </a:r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69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Краткое описание фундаментального</a:t>
                      </a:r>
                      <a:r>
                        <a:rPr lang="ru-RU" sz="1500" i="1" baseline="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/ прикладного / методологического результата</a:t>
                      </a:r>
                      <a:endParaRPr lang="ru-RU" sz="1500" i="1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статья / РИД / концепция продукта для дальнейшей коммерциализации / аналитический</a:t>
                      </a:r>
                      <a:r>
                        <a:rPr lang="ru-RU" sz="1500" i="1" baseline="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доклад/</a:t>
                      </a:r>
                      <a:r>
                        <a:rPr lang="ru-RU" sz="1500" i="1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иное</a:t>
                      </a:r>
                      <a:r>
                        <a:rPr lang="ru-RU" sz="1500" i="1" baseline="0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 (указать)</a:t>
                      </a:r>
                      <a:endParaRPr lang="ru-RU" sz="1500" i="1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102D69"/>
                          </a:solidFill>
                          <a:latin typeface="HSE Sans" panose="02000000000000000000" pitchFamily="50" charset="-52"/>
                        </a:rPr>
                        <a:t>Как планируется использовать результат после окончания проекта</a:t>
                      </a:r>
                      <a:endParaRPr lang="ru-RU" sz="1500" i="1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502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50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51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50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1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50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082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50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701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rgbClr val="102D69"/>
                        </a:solidFill>
                        <a:latin typeface="HSE Sans" panose="02000000000000000000" pitchFamily="50" charset="-5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602867"/>
                  </a:ext>
                </a:extLst>
              </a:tr>
            </a:tbl>
          </a:graphicData>
        </a:graphic>
      </p:graphicFrame>
      <p:sp>
        <p:nvSpPr>
          <p:cNvPr id="6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38921" y="4876926"/>
            <a:ext cx="3485987" cy="81280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Рекомендуем отразить, планируется ли учесть замечания к заявке</a:t>
            </a:r>
            <a:endParaRPr lang="ru-RU" sz="1800" dirty="0">
              <a:solidFill>
                <a:srgbClr val="E61F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4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Прикладная значимость результатов исследования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Прикладная значимость и возможности коммерциализации</a:t>
            </a:r>
            <a:endParaRPr lang="ru-RU" sz="1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604682"/>
            <a:ext cx="8425541" cy="2985247"/>
          </a:xfrm>
        </p:spPr>
        <p:txBody>
          <a:bodyPr>
            <a:noAutofit/>
          </a:bodyPr>
          <a:lstStyle/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Актуальная проблема, которая может быть решена с использованием результатов (область применения, отрасль)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Ключевые характеристики продукта, который планируется создать / усовершенствовать для последующей коммерциализации (назначение, функционал)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Для кого будет создан продукт / услуга, кто в нем заинтересован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Сравнение с существующими решениями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/>
              <a:t>планируемые действия по работе с Центром трансфера технологий НИУ ВШЭ в ходе проекта, если планируются</a:t>
            </a:r>
            <a:endParaRPr lang="ru-RU" sz="1500" dirty="0" smtClean="0"/>
          </a:p>
        </p:txBody>
      </p:sp>
      <p:sp>
        <p:nvSpPr>
          <p:cNvPr id="6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65990" y="1515036"/>
            <a:ext cx="3001894" cy="206188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Слайд важен для проектов, по результатам которых планируется получить задел для дальнейшего создания продукта с высоким УГТ и выходом на коммерциализацию</a:t>
            </a:r>
            <a:endParaRPr lang="ru-RU" sz="1800" dirty="0">
              <a:solidFill>
                <a:srgbClr val="E61F3D"/>
              </a:solidFill>
            </a:endParaRPr>
          </a:p>
        </p:txBody>
      </p:sp>
      <p:sp>
        <p:nvSpPr>
          <p:cNvPr id="7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55000" y="4413621"/>
            <a:ext cx="3485987" cy="81280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Рекомендуем отразить, планируется ли учесть замечания к заявке</a:t>
            </a:r>
            <a:endParaRPr lang="ru-RU" sz="1800" dirty="0">
              <a:solidFill>
                <a:srgbClr val="E61F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Вклад исследования в реализацию стратегического проекта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Эффекты проекта, вклад в реализацию стратегического проекта</a:t>
            </a:r>
            <a:endParaRPr lang="ru-RU" sz="1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604682"/>
            <a:ext cx="11634906" cy="2985247"/>
          </a:xfrm>
        </p:spPr>
        <p:txBody>
          <a:bodyPr>
            <a:noAutofit/>
          </a:bodyPr>
          <a:lstStyle/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Эффекты на уровне НИУ ВШЭ, на отраслевом / региональном уровне, на национальном уровне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Достижению каких ожидаемых результатов стратегического способствует проект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Решению каких задач </a:t>
            </a:r>
            <a:r>
              <a:rPr lang="ru-RU" sz="1500" dirty="0"/>
              <a:t>стратегического способствует проект</a:t>
            </a:r>
            <a:endParaRPr lang="ru-RU" sz="1500" dirty="0" smtClean="0"/>
          </a:p>
        </p:txBody>
      </p:sp>
    </p:spTree>
    <p:extLst>
      <p:ext uri="{BB962C8B-B14F-4D97-AF65-F5344CB8AC3E}">
        <p14:creationId xmlns:p14="http://schemas.microsoft.com/office/powerpoint/2010/main" val="165461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1766" y="548720"/>
            <a:ext cx="2647148" cy="408109"/>
          </a:xfrm>
        </p:spPr>
        <p:txBody>
          <a:bodyPr/>
          <a:lstStyle/>
          <a:p>
            <a:r>
              <a:rPr lang="ru-RU" sz="1200" b="1" dirty="0" smtClean="0"/>
              <a:t>Название проекта</a:t>
            </a:r>
            <a:endParaRPr lang="ru-RU" sz="12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509259" cy="408109"/>
          </a:xfrm>
        </p:spPr>
        <p:txBody>
          <a:bodyPr/>
          <a:lstStyle/>
          <a:p>
            <a:r>
              <a:rPr lang="ru-RU" sz="1200" b="1" dirty="0" smtClean="0"/>
              <a:t>Команда</a:t>
            </a:r>
            <a:endParaRPr lang="ru-RU" sz="1200" b="1" dirty="0"/>
          </a:p>
        </p:txBody>
      </p:sp>
      <p:sp>
        <p:nvSpPr>
          <p:cNvPr id="10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128530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Команда проекта</a:t>
            </a:r>
            <a:endParaRPr lang="ru-RU" sz="1800" dirty="0"/>
          </a:p>
        </p:txBody>
      </p:sp>
      <p:sp>
        <p:nvSpPr>
          <p:cNvPr id="7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4015165"/>
            <a:ext cx="11388700" cy="38650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Партнеры проекта</a:t>
            </a:r>
            <a:endParaRPr lang="ru-RU" sz="1800" dirty="0"/>
          </a:p>
        </p:txBody>
      </p:sp>
      <p:sp>
        <p:nvSpPr>
          <p:cNvPr id="9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48065" y="4086880"/>
            <a:ext cx="3001894" cy="35064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При наличии</a:t>
            </a:r>
            <a:endParaRPr lang="ru-RU" sz="1800" dirty="0">
              <a:solidFill>
                <a:srgbClr val="E61F3D"/>
              </a:solidFill>
            </a:endParaRPr>
          </a:p>
        </p:txBody>
      </p:sp>
      <p:sp>
        <p:nvSpPr>
          <p:cNvPr id="11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1568824"/>
            <a:ext cx="11634906" cy="1990164"/>
          </a:xfrm>
        </p:spPr>
        <p:txBody>
          <a:bodyPr>
            <a:noAutofit/>
          </a:bodyPr>
          <a:lstStyle/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Руководитель проекта: кто (кратко), и почему (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Исследователи-сотрудники НИУ ВШЭ: количество, из каких кампусов / факультетов, ученые степени, опыт участия в </a:t>
            </a:r>
            <a:r>
              <a:rPr lang="ru-RU" sz="1500" dirty="0" err="1" smtClean="0"/>
              <a:t>стратпроекте</a:t>
            </a:r>
            <a:endParaRPr lang="ru-RU" sz="1500" dirty="0" smtClean="0"/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Студенты и аспиранты НИУ ВШЭ: количество, </a:t>
            </a:r>
            <a:r>
              <a:rPr lang="ru-RU" sz="1500" dirty="0"/>
              <a:t>из каких кампусов / </a:t>
            </a:r>
            <a:r>
              <a:rPr lang="ru-RU" sz="1500" dirty="0" smtClean="0"/>
              <a:t>факультетов, участие в конкурсах исследовательских проектов (при наличии)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Задел исследователей по тематике проекта: публикации </a:t>
            </a:r>
            <a:r>
              <a:rPr lang="en-US" sz="1500" dirty="0" smtClean="0"/>
              <a:t>Q1 / Q2, </a:t>
            </a:r>
            <a:r>
              <a:rPr lang="ru-RU" sz="1500" dirty="0" err="1" smtClean="0"/>
              <a:t>РИДы</a:t>
            </a:r>
            <a:r>
              <a:rPr lang="ru-RU" sz="1500" dirty="0" smtClean="0"/>
              <a:t>, доклады на международных конференциях, иное</a:t>
            </a:r>
          </a:p>
        </p:txBody>
      </p:sp>
      <p:sp>
        <p:nvSpPr>
          <p:cNvPr id="12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1259" y="4473388"/>
            <a:ext cx="11634906" cy="1990164"/>
          </a:xfrm>
        </p:spPr>
        <p:txBody>
          <a:bodyPr>
            <a:noAutofit/>
          </a:bodyPr>
          <a:lstStyle/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Краткая информация о партнере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Роль (что дает проекту)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ru-RU" sz="1500" dirty="0" smtClean="0"/>
              <a:t>Интерес партнера в реализации проекта (что получает от проекта)</a:t>
            </a: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24918" y="1267996"/>
            <a:ext cx="5567082" cy="60323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E61F3D"/>
                </a:solidFill>
              </a:rPr>
              <a:t>При необходимости можно разделить описание команды и партнеров на 2 слайда</a:t>
            </a:r>
            <a:endParaRPr lang="ru-RU" sz="1800" dirty="0">
              <a:solidFill>
                <a:srgbClr val="E61F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2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9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44444CA-9D6F-284E-98D3-495FED2BD6B6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8FC5D1-C06C-E849-9E8B-5E67DDC48923}"/>
              </a:ext>
            </a:extLst>
          </p:cNvPr>
          <p:cNvSpPr txBox="1"/>
          <p:nvPr/>
        </p:nvSpPr>
        <p:spPr>
          <a:xfrm>
            <a:off x="517199" y="2367263"/>
            <a:ext cx="2808710" cy="169277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83BFAB-DEA4-5E45-92C4-E5AF0FE3E415}"/>
              </a:ext>
            </a:extLst>
          </p:cNvPr>
          <p:cNvSpPr/>
          <p:nvPr/>
        </p:nvSpPr>
        <p:spPr>
          <a:xfrm>
            <a:off x="5392982" y="1539363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E0A4AB-A313-3D40-B5AD-E5C8DC95DB74}"/>
              </a:ext>
            </a:extLst>
          </p:cNvPr>
          <p:cNvSpPr/>
          <p:nvPr/>
        </p:nvSpPr>
        <p:spPr>
          <a:xfrm>
            <a:off x="6742925" y="1539363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8E7781-F2DE-D74E-9B7F-C8C6D0D61522}"/>
              </a:ext>
            </a:extLst>
          </p:cNvPr>
          <p:cNvSpPr/>
          <p:nvPr/>
        </p:nvSpPr>
        <p:spPr>
          <a:xfrm>
            <a:off x="8092868" y="1539363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7827DCE-02F9-5143-BDEA-B106C5917739}"/>
              </a:ext>
            </a:extLst>
          </p:cNvPr>
          <p:cNvSpPr/>
          <p:nvPr/>
        </p:nvSpPr>
        <p:spPr>
          <a:xfrm>
            <a:off x="9442811" y="1539363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13482E6-4D29-2A46-BB3E-589A6F246F89}"/>
              </a:ext>
            </a:extLst>
          </p:cNvPr>
          <p:cNvSpPr/>
          <p:nvPr/>
        </p:nvSpPr>
        <p:spPr>
          <a:xfrm>
            <a:off x="10792754" y="1539363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51925AB-6C21-5A46-9F9B-1CA8099188A8}"/>
              </a:ext>
            </a:extLst>
          </p:cNvPr>
          <p:cNvSpPr/>
          <p:nvPr/>
        </p:nvSpPr>
        <p:spPr>
          <a:xfrm>
            <a:off x="5392982" y="2800272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02F69A0-A988-4242-A9E8-880848B00B03}"/>
              </a:ext>
            </a:extLst>
          </p:cNvPr>
          <p:cNvSpPr/>
          <p:nvPr/>
        </p:nvSpPr>
        <p:spPr>
          <a:xfrm>
            <a:off x="6742925" y="2800272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A6A957B-BB32-3240-89BD-33052ADA9ABF}"/>
              </a:ext>
            </a:extLst>
          </p:cNvPr>
          <p:cNvSpPr/>
          <p:nvPr/>
        </p:nvSpPr>
        <p:spPr>
          <a:xfrm>
            <a:off x="8092868" y="2800272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AE87591-F9D6-6344-9807-0B35DF0B2062}"/>
              </a:ext>
            </a:extLst>
          </p:cNvPr>
          <p:cNvSpPr/>
          <p:nvPr/>
        </p:nvSpPr>
        <p:spPr>
          <a:xfrm>
            <a:off x="9442811" y="2800272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69F254-2DAF-F84D-832D-24A3D0003AAB}"/>
              </a:ext>
            </a:extLst>
          </p:cNvPr>
          <p:cNvSpPr/>
          <p:nvPr/>
        </p:nvSpPr>
        <p:spPr>
          <a:xfrm>
            <a:off x="10792754" y="2800272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21E739E-B51D-C142-BDEB-28AD4BA9CA01}"/>
              </a:ext>
            </a:extLst>
          </p:cNvPr>
          <p:cNvSpPr/>
          <p:nvPr/>
        </p:nvSpPr>
        <p:spPr>
          <a:xfrm>
            <a:off x="5392982" y="4061182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F99637E-2D27-9242-AFF4-A09F1DDC431E}"/>
              </a:ext>
            </a:extLst>
          </p:cNvPr>
          <p:cNvSpPr/>
          <p:nvPr/>
        </p:nvSpPr>
        <p:spPr>
          <a:xfrm>
            <a:off x="6742925" y="4061182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3F586A1-643C-B345-9ADE-799A215A0217}"/>
              </a:ext>
            </a:extLst>
          </p:cNvPr>
          <p:cNvSpPr/>
          <p:nvPr/>
        </p:nvSpPr>
        <p:spPr>
          <a:xfrm>
            <a:off x="8092868" y="4061182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1DFB083-9056-1444-9A0D-2C325BC82455}"/>
              </a:ext>
            </a:extLst>
          </p:cNvPr>
          <p:cNvSpPr/>
          <p:nvPr/>
        </p:nvSpPr>
        <p:spPr>
          <a:xfrm>
            <a:off x="9442811" y="4061182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34B6D0A-E0DA-6544-B438-0448F952579B}"/>
              </a:ext>
            </a:extLst>
          </p:cNvPr>
          <p:cNvSpPr/>
          <p:nvPr/>
        </p:nvSpPr>
        <p:spPr>
          <a:xfrm>
            <a:off x="10792754" y="4061182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A0ADF3E-E144-3748-847C-21566C272BC7}"/>
              </a:ext>
            </a:extLst>
          </p:cNvPr>
          <p:cNvSpPr/>
          <p:nvPr/>
        </p:nvSpPr>
        <p:spPr>
          <a:xfrm>
            <a:off x="5392982" y="5341342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B345C75-AE5D-2640-AA19-BA885DDC38A2}"/>
              </a:ext>
            </a:extLst>
          </p:cNvPr>
          <p:cNvSpPr/>
          <p:nvPr/>
        </p:nvSpPr>
        <p:spPr>
          <a:xfrm>
            <a:off x="6742925" y="5341342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F2F2A4F-FBE1-7149-9E3D-BFEB7D66D50D}"/>
              </a:ext>
            </a:extLst>
          </p:cNvPr>
          <p:cNvSpPr/>
          <p:nvPr/>
        </p:nvSpPr>
        <p:spPr>
          <a:xfrm>
            <a:off x="8092868" y="5341342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1E3DF2C-C678-544A-9859-37315568A0F1}"/>
              </a:ext>
            </a:extLst>
          </p:cNvPr>
          <p:cNvSpPr/>
          <p:nvPr/>
        </p:nvSpPr>
        <p:spPr>
          <a:xfrm>
            <a:off x="9442811" y="5341342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E4896C9-4AB9-D643-B3ED-7FAD81A68D76}"/>
              </a:ext>
            </a:extLst>
          </p:cNvPr>
          <p:cNvSpPr/>
          <p:nvPr/>
        </p:nvSpPr>
        <p:spPr>
          <a:xfrm>
            <a:off x="10792754" y="5341342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EC66643-1ABC-3D4D-9BCC-76A74AE83A92}"/>
              </a:ext>
            </a:extLst>
          </p:cNvPr>
          <p:cNvSpPr txBox="1"/>
          <p:nvPr/>
        </p:nvSpPr>
        <p:spPr>
          <a:xfrm>
            <a:off x="1057816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5912A7-8DCC-AF4C-82B2-7283ED0B4053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16C3C5-5235-EC47-85FA-7C1895E625F8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3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532</Words>
  <Application>Microsoft Office PowerPoint</Application>
  <PresentationFormat>Широкоэкранный</PresentationFormat>
  <Paragraphs>78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HSE Sans</vt:lpstr>
      <vt:lpstr>Office Theme</vt:lpstr>
      <vt:lpstr>Название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Попов Константин Александрович</cp:lastModifiedBy>
  <cp:revision>717</cp:revision>
  <cp:lastPrinted>2021-11-11T13:08:00Z</cp:lastPrinted>
  <dcterms:created xsi:type="dcterms:W3CDTF">2021-11-11T08:52:00Z</dcterms:created>
  <dcterms:modified xsi:type="dcterms:W3CDTF">2024-04-04T12:08:38Z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  <property fmtid="{D5CDD505-2E9C-101B-9397-08002B2CF9AE}" pid="3" name="ICV">
    <vt:lpwstr>526D29B538AE4BD19CAF332365043FD3_13</vt:lpwstr>
  </property>
  <property fmtid="{D5CDD505-2E9C-101B-9397-08002B2CF9AE}" pid="4" name="KSOProductBuildVer">
    <vt:lpwstr>1049-12.2.0.13359</vt:lpwstr>
  </property>
</Properties>
</file>